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60" r:id="rId3"/>
    <p:sldId id="258" r:id="rId4"/>
    <p:sldId id="257" r:id="rId5"/>
    <p:sldId id="297" r:id="rId6"/>
    <p:sldId id="259" r:id="rId7"/>
    <p:sldId id="261" r:id="rId8"/>
    <p:sldId id="263" r:id="rId9"/>
    <p:sldId id="262" r:id="rId10"/>
    <p:sldId id="299" r:id="rId11"/>
    <p:sldId id="301" r:id="rId12"/>
    <p:sldId id="271" r:id="rId13"/>
    <p:sldId id="269" r:id="rId14"/>
    <p:sldId id="295" r:id="rId15"/>
    <p:sldId id="282" r:id="rId16"/>
    <p:sldId id="270" r:id="rId17"/>
    <p:sldId id="300" r:id="rId18"/>
    <p:sldId id="296" r:id="rId19"/>
    <p:sldId id="272" r:id="rId20"/>
    <p:sldId id="273" r:id="rId21"/>
    <p:sldId id="274" r:id="rId22"/>
    <p:sldId id="275" r:id="rId23"/>
    <p:sldId id="276" r:id="rId24"/>
    <p:sldId id="278" r:id="rId25"/>
    <p:sldId id="279" r:id="rId26"/>
    <p:sldId id="280" r:id="rId27"/>
    <p:sldId id="283" r:id="rId28"/>
    <p:sldId id="290" r:id="rId29"/>
    <p:sldId id="284" r:id="rId30"/>
    <p:sldId id="285" r:id="rId31"/>
    <p:sldId id="286" r:id="rId32"/>
    <p:sldId id="287" r:id="rId33"/>
    <p:sldId id="288" r:id="rId34"/>
    <p:sldId id="289" r:id="rId35"/>
    <p:sldId id="291" r:id="rId36"/>
    <p:sldId id="292" r:id="rId37"/>
    <p:sldId id="293" r:id="rId38"/>
    <p:sldId id="294" r:id="rId3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01"/>
    <p:restoredTop sz="72925"/>
  </p:normalViewPr>
  <p:slideViewPr>
    <p:cSldViewPr snapToGrid="0" snapToObjects="1">
      <p:cViewPr varScale="1">
        <p:scale>
          <a:sx n="91" d="100"/>
          <a:sy n="91" d="100"/>
        </p:scale>
        <p:origin x="5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75182-76CF-564F-947C-19123E22F84F}"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7E919-F0C9-3242-B799-B1AECE335238}" type="slidenum">
              <a:rPr lang="en-US" smtClean="0"/>
              <a:t>‹#›</a:t>
            </a:fld>
            <a:endParaRPr lang="en-US"/>
          </a:p>
        </p:txBody>
      </p:sp>
    </p:spTree>
    <p:extLst>
      <p:ext uri="{BB962C8B-B14F-4D97-AF65-F5344CB8AC3E}">
        <p14:creationId xmlns:p14="http://schemas.microsoft.com/office/powerpoint/2010/main" val="341534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1</a:t>
            </a:fld>
            <a:endParaRPr lang="en-US"/>
          </a:p>
        </p:txBody>
      </p:sp>
    </p:spTree>
    <p:extLst>
      <p:ext uri="{BB962C8B-B14F-4D97-AF65-F5344CB8AC3E}">
        <p14:creationId xmlns:p14="http://schemas.microsoft.com/office/powerpoint/2010/main" val="596259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22</a:t>
            </a:fld>
            <a:endParaRPr lang="en-US"/>
          </a:p>
        </p:txBody>
      </p:sp>
    </p:spTree>
    <p:extLst>
      <p:ext uri="{BB962C8B-B14F-4D97-AF65-F5344CB8AC3E}">
        <p14:creationId xmlns:p14="http://schemas.microsoft.com/office/powerpoint/2010/main" val="2363093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{C} = \{ \; x + \</a:t>
            </a:r>
            <a:r>
              <a:rPr lang="nb-NO" sz="1200" kern="1200" dirty="0" err="1">
                <a:solidFill>
                  <a:schemeClr val="tx1"/>
                </a:solidFill>
                <a:effectLst/>
                <a:latin typeface="+mn-lt"/>
                <a:ea typeface="+mn-ea"/>
                <a:cs typeface="+mn-cs"/>
              </a:rPr>
              <a:t>mathrm</a:t>
            </a:r>
            <a:r>
              <a:rPr lang="nb-NO" sz="1200" kern="1200" dirty="0">
                <a:solidFill>
                  <a:schemeClr val="tx1"/>
                </a:solidFill>
                <a:effectLst/>
                <a:latin typeface="+mn-lt"/>
                <a:ea typeface="+mn-ea"/>
                <a:cs typeface="+mn-cs"/>
              </a:rPr>
              <a:t>{i} b \;\</a:t>
            </a:r>
            <a:r>
              <a:rPr lang="nb-NO" sz="1200" kern="1200" dirty="0" err="1">
                <a:solidFill>
                  <a:schemeClr val="tx1"/>
                </a:solidFill>
                <a:effectLst/>
                <a:latin typeface="+mn-lt"/>
                <a:ea typeface="+mn-ea"/>
                <a:cs typeface="+mn-cs"/>
              </a:rPr>
              <a:t>mid</a:t>
            </a:r>
            <a:r>
              <a:rPr lang="nb-NO" sz="1200" kern="1200" dirty="0">
                <a:solidFill>
                  <a:schemeClr val="tx1"/>
                </a:solidFill>
                <a:effectLst/>
                <a:latin typeface="+mn-lt"/>
                <a:ea typeface="+mn-ea"/>
                <a:cs typeface="+mn-cs"/>
              </a:rPr>
              <a:t>\; a,\, b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 \},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mathrm</a:t>
            </a:r>
            <a:r>
              <a:rPr lang="nb-NO" sz="1200" kern="1200" dirty="0">
                <a:solidFill>
                  <a:schemeClr val="tx1"/>
                </a:solidFill>
                <a:effectLst/>
                <a:latin typeface="+mn-lt"/>
                <a:ea typeface="+mn-ea"/>
                <a:cs typeface="+mn-cs"/>
              </a:rPr>
              <a:t>{i}^2 = -1</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23</a:t>
            </a:fld>
            <a:endParaRPr lang="en-US"/>
          </a:p>
        </p:txBody>
      </p:sp>
    </p:spTree>
    <p:extLst>
      <p:ext uri="{BB962C8B-B14F-4D97-AF65-F5344CB8AC3E}">
        <p14:creationId xmlns:p14="http://schemas.microsoft.com/office/powerpoint/2010/main" val="4136544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x,y</a:t>
            </a:r>
            <a:r>
              <a:rPr lang="nb-NO" sz="1200" kern="1200" dirty="0">
                <a:solidFill>
                  <a:schemeClr val="tx1"/>
                </a:solidFill>
                <a:effectLst/>
                <a:latin typeface="+mn-lt"/>
                <a:ea typeface="+mn-ea"/>
                <a:cs typeface="+mn-cs"/>
              </a:rPr>
              <a:t>)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{R}^2 , \</a:t>
            </a:r>
            <a:r>
              <a:rPr lang="nb-NO" sz="1200" kern="1200" dirty="0" err="1">
                <a:solidFill>
                  <a:schemeClr val="tx1"/>
                </a:solidFill>
                <a:effectLst/>
                <a:latin typeface="+mn-lt"/>
                <a:ea typeface="+mn-ea"/>
                <a:cs typeface="+mn-cs"/>
              </a:rPr>
              <a:t>quad</a:t>
            </a:r>
            <a:r>
              <a:rPr lang="nb-NO" sz="1200" kern="1200" dirty="0">
                <a:solidFill>
                  <a:schemeClr val="tx1"/>
                </a:solidFill>
                <a:effectLst/>
                <a:latin typeface="+mn-lt"/>
                <a:ea typeface="+mn-ea"/>
                <a:cs typeface="+mn-cs"/>
              </a:rPr>
              <a:t> x, y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x,y,z</a:t>
            </a:r>
            <a:r>
              <a:rPr lang="nb-NO" sz="1200" kern="1200" dirty="0">
                <a:solidFill>
                  <a:schemeClr val="tx1"/>
                </a:solidFill>
                <a:effectLst/>
                <a:latin typeface="+mn-lt"/>
                <a:ea typeface="+mn-ea"/>
                <a:cs typeface="+mn-cs"/>
              </a:rPr>
              <a:t>)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{R}^3 , \</a:t>
            </a:r>
            <a:r>
              <a:rPr lang="nb-NO" sz="1200" kern="1200" dirty="0" err="1">
                <a:solidFill>
                  <a:schemeClr val="tx1"/>
                </a:solidFill>
                <a:effectLst/>
                <a:latin typeface="+mn-lt"/>
                <a:ea typeface="+mn-ea"/>
                <a:cs typeface="+mn-cs"/>
              </a:rPr>
              <a:t>quad</a:t>
            </a:r>
            <a:r>
              <a:rPr lang="nb-NO" sz="1200" kern="1200" dirty="0">
                <a:solidFill>
                  <a:schemeClr val="tx1"/>
                </a:solidFill>
                <a:effectLst/>
                <a:latin typeface="+mn-lt"/>
                <a:ea typeface="+mn-ea"/>
                <a:cs typeface="+mn-cs"/>
              </a:rPr>
              <a:t> x, y, z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a:t>
            </a:r>
          </a:p>
          <a:p>
            <a:r>
              <a:rPr lang="nb-NO" sz="1200" kern="1200" dirty="0">
                <a:solidFill>
                  <a:schemeClr val="tx1"/>
                </a:solidFill>
                <a:effectLst/>
                <a:latin typeface="+mn-lt"/>
                <a:ea typeface="+mn-ea"/>
                <a:cs typeface="+mn-cs"/>
              </a:rPr>
              <a:t>%(x_1,x_2,\</a:t>
            </a:r>
            <a:r>
              <a:rPr lang="nb-NO" sz="1200" kern="1200" dirty="0" err="1">
                <a:solidFill>
                  <a:schemeClr val="tx1"/>
                </a:solidFill>
                <a:effectLst/>
                <a:latin typeface="+mn-lt"/>
                <a:ea typeface="+mn-ea"/>
                <a:cs typeface="+mn-cs"/>
              </a:rPr>
              <a:t>cdots,x_n</a:t>
            </a:r>
            <a:r>
              <a:rPr lang="nb-NO" sz="1200" kern="1200" dirty="0">
                <a:solidFill>
                  <a:schemeClr val="tx1"/>
                </a:solidFill>
                <a:effectLst/>
                <a:latin typeface="+mn-lt"/>
                <a:ea typeface="+mn-ea"/>
                <a:cs typeface="+mn-cs"/>
              </a:rPr>
              <a:t>)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{R}^n </a:t>
            </a:r>
          </a:p>
          <a:p>
            <a:r>
              <a:rPr lang="nb-NO" sz="1200" kern="1200" dirty="0">
                <a:solidFill>
                  <a:schemeClr val="tx1"/>
                </a:solidFill>
                <a:effectLst/>
                <a:latin typeface="+mn-lt"/>
                <a:ea typeface="+mn-ea"/>
                <a:cs typeface="+mn-cs"/>
              </a:rPr>
              <a:t>(z_1,z_2,\</a:t>
            </a:r>
            <a:r>
              <a:rPr lang="nb-NO" sz="1200" kern="1200" dirty="0" err="1">
                <a:solidFill>
                  <a:schemeClr val="tx1"/>
                </a:solidFill>
                <a:effectLst/>
                <a:latin typeface="+mn-lt"/>
                <a:ea typeface="+mn-ea"/>
                <a:cs typeface="+mn-cs"/>
              </a:rPr>
              <a:t>cdots,z_n</a:t>
            </a:r>
            <a:r>
              <a:rPr lang="nb-NO" sz="1200" kern="1200" dirty="0">
                <a:solidFill>
                  <a:schemeClr val="tx1"/>
                </a:solidFill>
                <a:effectLst/>
                <a:latin typeface="+mn-lt"/>
                <a:ea typeface="+mn-ea"/>
                <a:cs typeface="+mn-cs"/>
              </a:rPr>
              <a:t>)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{C}^n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x_1 \\ x_2 \\ x_3 \\ \</a:t>
            </a:r>
            <a:r>
              <a:rPr lang="nb-NO" sz="1200" kern="1200" dirty="0" err="1">
                <a:solidFill>
                  <a:schemeClr val="tx1"/>
                </a:solidFill>
                <a:effectLst/>
                <a:latin typeface="+mn-lt"/>
                <a:ea typeface="+mn-ea"/>
                <a:cs typeface="+mn-cs"/>
              </a:rPr>
              <a:t>vdots</a:t>
            </a:r>
            <a:r>
              <a:rPr lang="nb-NO" sz="1200" kern="1200" dirty="0">
                <a:solidFill>
                  <a:schemeClr val="tx1"/>
                </a:solidFill>
                <a:effectLst/>
                <a:latin typeface="+mn-lt"/>
                <a:ea typeface="+mn-ea"/>
                <a:cs typeface="+mn-cs"/>
              </a:rPr>
              <a:t> \\ </a:t>
            </a:r>
            <a:r>
              <a:rPr lang="nb-NO" sz="1200" kern="1200" dirty="0" err="1">
                <a:solidFill>
                  <a:schemeClr val="tx1"/>
                </a:solidFill>
                <a:effectLst/>
                <a:latin typeface="+mn-lt"/>
                <a:ea typeface="+mn-ea"/>
                <a:cs typeface="+mn-cs"/>
              </a:rPr>
              <a:t>x_n</a:t>
            </a:r>
            <a:r>
              <a:rPr lang="nb-NO" sz="1200" kern="1200" dirty="0">
                <a:solidFill>
                  <a:schemeClr val="tx1"/>
                </a:solidFill>
                <a:effectLst/>
                <a:latin typeface="+mn-lt"/>
                <a:ea typeface="+mn-ea"/>
                <a:cs typeface="+mn-cs"/>
              </a:rPr>
              <a:t>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27</a:t>
            </a:fld>
            <a:endParaRPr lang="en-US"/>
          </a:p>
        </p:txBody>
      </p:sp>
    </p:spTree>
    <p:extLst>
      <p:ext uri="{BB962C8B-B14F-4D97-AF65-F5344CB8AC3E}">
        <p14:creationId xmlns:p14="http://schemas.microsoft.com/office/powerpoint/2010/main" val="73052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30</a:t>
            </a:fld>
            <a:endParaRPr lang="en-US"/>
          </a:p>
        </p:txBody>
      </p:sp>
    </p:spTree>
    <p:extLst>
      <p:ext uri="{BB962C8B-B14F-4D97-AF65-F5344CB8AC3E}">
        <p14:creationId xmlns:p14="http://schemas.microsoft.com/office/powerpoint/2010/main" val="1923752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gather</a:t>
            </a:r>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x_1 \\ x_2 \\ x_3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{e}_2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0 \\ 1 \\ 0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p>
          <a:p>
            <a:r>
              <a:rPr lang="nb-NO" sz="1200" kern="1200" dirty="0">
                <a:solidFill>
                  <a:schemeClr val="tx1"/>
                </a:solidFill>
                <a:effectLst/>
                <a:latin typeface="+mn-lt"/>
                <a:ea typeface="+mn-ea"/>
                <a:cs typeface="+mn-cs"/>
              </a:rPr>
              <a:t>\braket{\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{e}_2, \</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{e}_2 \</a:t>
            </a:r>
            <a:r>
              <a:rPr lang="nb-NO" sz="1200" kern="1200" dirty="0" err="1">
                <a:solidFill>
                  <a:schemeClr val="tx1"/>
                </a:solidFill>
                <a:effectLst/>
                <a:latin typeface="+mn-lt"/>
                <a:ea typeface="+mn-ea"/>
                <a:cs typeface="+mn-cs"/>
              </a:rPr>
              <a:t>cdot</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0 \</a:t>
            </a:r>
            <a:r>
              <a:rPr lang="nb-NO" sz="1200" kern="1200" dirty="0" err="1">
                <a:solidFill>
                  <a:schemeClr val="tx1"/>
                </a:solidFill>
                <a:effectLst/>
                <a:latin typeface="+mn-lt"/>
                <a:ea typeface="+mn-ea"/>
                <a:cs typeface="+mn-cs"/>
              </a:rPr>
              <a:t>cdot</a:t>
            </a:r>
            <a:r>
              <a:rPr lang="nb-NO" sz="1200" kern="1200" dirty="0">
                <a:solidFill>
                  <a:schemeClr val="tx1"/>
                </a:solidFill>
                <a:effectLst/>
                <a:latin typeface="+mn-lt"/>
                <a:ea typeface="+mn-ea"/>
                <a:cs typeface="+mn-cs"/>
              </a:rPr>
              <a:t> x_1 + 1 \</a:t>
            </a:r>
            <a:r>
              <a:rPr lang="nb-NO" sz="1200" kern="1200" dirty="0" err="1">
                <a:solidFill>
                  <a:schemeClr val="tx1"/>
                </a:solidFill>
                <a:effectLst/>
                <a:latin typeface="+mn-lt"/>
                <a:ea typeface="+mn-ea"/>
                <a:cs typeface="+mn-cs"/>
              </a:rPr>
              <a:t>cdot</a:t>
            </a:r>
            <a:r>
              <a:rPr lang="nb-NO" sz="1200" kern="1200" dirty="0">
                <a:solidFill>
                  <a:schemeClr val="tx1"/>
                </a:solidFill>
                <a:effectLst/>
                <a:latin typeface="+mn-lt"/>
                <a:ea typeface="+mn-ea"/>
                <a:cs typeface="+mn-cs"/>
              </a:rPr>
              <a:t> x_2 + 0 \</a:t>
            </a:r>
            <a:r>
              <a:rPr lang="nb-NO" sz="1200" kern="1200" dirty="0" err="1">
                <a:solidFill>
                  <a:schemeClr val="tx1"/>
                </a:solidFill>
                <a:effectLst/>
                <a:latin typeface="+mn-lt"/>
                <a:ea typeface="+mn-ea"/>
                <a:cs typeface="+mn-cs"/>
              </a:rPr>
              <a:t>cdot</a:t>
            </a:r>
            <a:r>
              <a:rPr lang="nb-NO" sz="1200" kern="1200" dirty="0">
                <a:solidFill>
                  <a:schemeClr val="tx1"/>
                </a:solidFill>
                <a:effectLst/>
                <a:latin typeface="+mn-lt"/>
                <a:ea typeface="+mn-ea"/>
                <a:cs typeface="+mn-cs"/>
              </a:rPr>
              <a:t> x_3 = x_2</a:t>
            </a:r>
          </a:p>
          <a:p>
            <a:r>
              <a:rPr lang="nb-NO" sz="1200" kern="1200" dirty="0">
                <a:solidFill>
                  <a:schemeClr val="tx1"/>
                </a:solidFill>
                <a:effectLst/>
                <a:latin typeface="+mn-lt"/>
                <a:ea typeface="+mn-ea"/>
                <a:cs typeface="+mn-cs"/>
              </a:rPr>
              <a:t>\end{</a:t>
            </a:r>
            <a:r>
              <a:rPr lang="nb-NO" sz="1200" kern="1200" dirty="0" err="1">
                <a:solidFill>
                  <a:schemeClr val="tx1"/>
                </a:solidFill>
                <a:effectLst/>
                <a:latin typeface="+mn-lt"/>
                <a:ea typeface="+mn-ea"/>
                <a:cs typeface="+mn-cs"/>
              </a:rPr>
              <a:t>gather</a:t>
            </a:r>
            <a:r>
              <a:rPr lang="nb-NO"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32</a:t>
            </a:fld>
            <a:endParaRPr lang="en-US"/>
          </a:p>
        </p:txBody>
      </p:sp>
    </p:spTree>
    <p:extLst>
      <p:ext uri="{BB962C8B-B14F-4D97-AF65-F5344CB8AC3E}">
        <p14:creationId xmlns:p14="http://schemas.microsoft.com/office/powerpoint/2010/main" val="147908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gather</a:t>
            </a:r>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x_1 \\ x_2 \\ x_3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{x}\|^2 = \</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a:t>
            </a:r>
            <a:r>
              <a:rPr lang="nb-NO" sz="1200" kern="1200" dirty="0" err="1">
                <a:solidFill>
                  <a:schemeClr val="tx1"/>
                </a:solidFill>
                <a:effectLst/>
                <a:latin typeface="+mn-lt"/>
                <a:ea typeface="+mn-ea"/>
                <a:cs typeface="+mn-cs"/>
              </a:rPr>
              <a:t>cdot</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x_1^2 + x_2^2 + x_3^2</a:t>
            </a:r>
          </a:p>
          <a:p>
            <a:r>
              <a:rPr lang="nb-NO" sz="1200" kern="1200" dirty="0">
                <a:solidFill>
                  <a:schemeClr val="tx1"/>
                </a:solidFill>
                <a:effectLst/>
                <a:latin typeface="+mn-lt"/>
                <a:ea typeface="+mn-ea"/>
                <a:cs typeface="+mn-cs"/>
              </a:rPr>
              <a:t>\end{</a:t>
            </a:r>
            <a:r>
              <a:rPr lang="nb-NO" sz="1200" kern="1200" dirty="0" err="1">
                <a:solidFill>
                  <a:schemeClr val="tx1"/>
                </a:solidFill>
                <a:effectLst/>
                <a:latin typeface="+mn-lt"/>
                <a:ea typeface="+mn-ea"/>
                <a:cs typeface="+mn-cs"/>
              </a:rPr>
              <a:t>gather</a:t>
            </a:r>
            <a:r>
              <a:rPr lang="nb-NO"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33</a:t>
            </a:fld>
            <a:endParaRPr lang="en-US"/>
          </a:p>
        </p:txBody>
      </p:sp>
    </p:spTree>
    <p:extLst>
      <p:ext uri="{BB962C8B-B14F-4D97-AF65-F5344CB8AC3E}">
        <p14:creationId xmlns:p14="http://schemas.microsoft.com/office/powerpoint/2010/main" val="351887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x_1 \\ x_2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alpha</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alpha</a:t>
            </a:r>
            <a:r>
              <a:rPr lang="nb-NO" sz="1200" kern="1200" dirty="0">
                <a:solidFill>
                  <a:schemeClr val="tx1"/>
                </a:solidFill>
                <a:effectLst/>
                <a:latin typeface="+mn-lt"/>
                <a:ea typeface="+mn-ea"/>
                <a:cs typeface="+mn-cs"/>
              </a:rPr>
              <a:t> x_1 \\ \</a:t>
            </a:r>
            <a:r>
              <a:rPr lang="nb-NO" sz="1200" kern="1200" dirty="0" err="1">
                <a:solidFill>
                  <a:schemeClr val="tx1"/>
                </a:solidFill>
                <a:effectLst/>
                <a:latin typeface="+mn-lt"/>
                <a:ea typeface="+mn-ea"/>
                <a:cs typeface="+mn-cs"/>
              </a:rPr>
              <a:t>alpha</a:t>
            </a:r>
            <a:r>
              <a:rPr lang="nb-NO" sz="1200" kern="1200" dirty="0">
                <a:solidFill>
                  <a:schemeClr val="tx1"/>
                </a:solidFill>
                <a:effectLst/>
                <a:latin typeface="+mn-lt"/>
                <a:ea typeface="+mn-ea"/>
                <a:cs typeface="+mn-cs"/>
              </a:rPr>
              <a:t> x_2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x_1 \\ x_2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{y}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y_1 \\  y_2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34</a:t>
            </a:fld>
            <a:endParaRPr lang="en-US"/>
          </a:p>
        </p:txBody>
      </p:sp>
    </p:spTree>
    <p:extLst>
      <p:ext uri="{BB962C8B-B14F-4D97-AF65-F5344CB8AC3E}">
        <p14:creationId xmlns:p14="http://schemas.microsoft.com/office/powerpoint/2010/main" val="342574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36</a:t>
            </a:fld>
            <a:endParaRPr lang="en-US"/>
          </a:p>
        </p:txBody>
      </p:sp>
    </p:spTree>
    <p:extLst>
      <p:ext uri="{BB962C8B-B14F-4D97-AF65-F5344CB8AC3E}">
        <p14:creationId xmlns:p14="http://schemas.microsoft.com/office/powerpoint/2010/main" val="2648621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a:t>
            </a:r>
            <a:r>
              <a:rPr lang="nb-NO" sz="1200" kern="1200" dirty="0" err="1">
                <a:solidFill>
                  <a:schemeClr val="tx1"/>
                </a:solidFill>
                <a:effectLst/>
                <a:latin typeface="+mn-lt"/>
                <a:ea typeface="+mn-ea"/>
                <a:cs typeface="+mn-cs"/>
              </a:rPr>
              <a:t>mathbf</a:t>
            </a:r>
            <a:r>
              <a:rPr lang="nb-NO" sz="1200" kern="1200" dirty="0">
                <a:solidFill>
                  <a:schemeClr val="tx1"/>
                </a:solidFill>
                <a:effectLst/>
                <a:latin typeface="+mn-lt"/>
                <a:ea typeface="+mn-ea"/>
                <a:cs typeface="+mn-cs"/>
              </a:rPr>
              <a:t>{x})_i = \sum_{j=1}^n A_{</a:t>
            </a:r>
            <a:r>
              <a:rPr lang="nb-NO" sz="1200" kern="1200" dirty="0" err="1">
                <a:solidFill>
                  <a:schemeClr val="tx1"/>
                </a:solidFill>
                <a:effectLst/>
                <a:latin typeface="+mn-lt"/>
                <a:ea typeface="+mn-ea"/>
                <a:cs typeface="+mn-cs"/>
              </a:rPr>
              <a:t>ij</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x_j</a:t>
            </a:r>
            <a:endParaRPr lang="nb-NO" sz="1200" kern="1200" dirty="0">
              <a:solidFill>
                <a:schemeClr val="tx1"/>
              </a:solidFill>
              <a:effectLst/>
              <a:latin typeface="+mn-lt"/>
              <a:ea typeface="+mn-ea"/>
              <a:cs typeface="+mn-cs"/>
            </a:endParaRPr>
          </a:p>
          <a:p>
            <a:endParaRPr lang="en-US" dirty="0"/>
          </a:p>
          <a:p>
            <a:r>
              <a:rPr lang="nb-NO" sz="1200" kern="1200" dirty="0">
                <a:solidFill>
                  <a:schemeClr val="tx1"/>
                </a:solidFill>
                <a:effectLst/>
                <a:latin typeface="+mn-lt"/>
                <a:ea typeface="+mn-ea"/>
                <a:cs typeface="+mn-cs"/>
              </a:rPr>
              <a:t>A = \</a:t>
            </a:r>
            <a:r>
              <a:rPr lang="nb-NO" sz="1200" kern="1200" dirty="0" err="1">
                <a:solidFill>
                  <a:schemeClr val="tx1"/>
                </a:solidFill>
                <a:effectLst/>
                <a:latin typeface="+mn-lt"/>
                <a:ea typeface="+mn-ea"/>
                <a:cs typeface="+mn-cs"/>
              </a:rPr>
              <a:t>begin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  A_{11} &amp; A_{12} &amp; \</a:t>
            </a:r>
            <a:r>
              <a:rPr lang="nb-NO" sz="1200" kern="1200" dirty="0" err="1">
                <a:solidFill>
                  <a:schemeClr val="tx1"/>
                </a:solidFill>
                <a:effectLst/>
                <a:latin typeface="+mn-lt"/>
                <a:ea typeface="+mn-ea"/>
                <a:cs typeface="+mn-cs"/>
              </a:rPr>
              <a:t>cdots</a:t>
            </a:r>
            <a:r>
              <a:rPr lang="nb-NO" sz="1200" kern="1200" dirty="0">
                <a:solidFill>
                  <a:schemeClr val="tx1"/>
                </a:solidFill>
                <a:effectLst/>
                <a:latin typeface="+mn-lt"/>
                <a:ea typeface="+mn-ea"/>
                <a:cs typeface="+mn-cs"/>
              </a:rPr>
              <a:t> &amp; A_{1n} \\ </a:t>
            </a:r>
          </a:p>
          <a:p>
            <a:r>
              <a:rPr lang="nb-NO" sz="1200" kern="1200" dirty="0">
                <a:solidFill>
                  <a:schemeClr val="tx1"/>
                </a:solidFill>
                <a:effectLst/>
                <a:latin typeface="+mn-lt"/>
                <a:ea typeface="+mn-ea"/>
                <a:cs typeface="+mn-cs"/>
              </a:rPr>
              <a:t>A_{21} &amp; A_{22} &amp; \</a:t>
            </a:r>
            <a:r>
              <a:rPr lang="nb-NO" sz="1200" kern="1200" dirty="0" err="1">
                <a:solidFill>
                  <a:schemeClr val="tx1"/>
                </a:solidFill>
                <a:effectLst/>
                <a:latin typeface="+mn-lt"/>
                <a:ea typeface="+mn-ea"/>
                <a:cs typeface="+mn-cs"/>
              </a:rPr>
              <a:t>cdots</a:t>
            </a:r>
            <a:r>
              <a:rPr lang="nb-NO" sz="1200" kern="1200" dirty="0">
                <a:solidFill>
                  <a:schemeClr val="tx1"/>
                </a:solidFill>
                <a:effectLst/>
                <a:latin typeface="+mn-lt"/>
                <a:ea typeface="+mn-ea"/>
                <a:cs typeface="+mn-cs"/>
              </a:rPr>
              <a:t> &amp; A_{2n} \\</a:t>
            </a:r>
          </a:p>
          <a:p>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vdots</a:t>
            </a:r>
            <a:r>
              <a:rPr lang="nb-NO" sz="1200" kern="1200" dirty="0">
                <a:solidFill>
                  <a:schemeClr val="tx1"/>
                </a:solidFill>
                <a:effectLst/>
                <a:latin typeface="+mn-lt"/>
                <a:ea typeface="+mn-ea"/>
                <a:cs typeface="+mn-cs"/>
              </a:rPr>
              <a:t> &amp; \</a:t>
            </a:r>
            <a:r>
              <a:rPr lang="nb-NO" sz="1200" kern="1200" dirty="0" err="1">
                <a:solidFill>
                  <a:schemeClr val="tx1"/>
                </a:solidFill>
                <a:effectLst/>
                <a:latin typeface="+mn-lt"/>
                <a:ea typeface="+mn-ea"/>
                <a:cs typeface="+mn-cs"/>
              </a:rPr>
              <a:t>vdots</a:t>
            </a:r>
            <a:r>
              <a:rPr lang="nb-NO" sz="1200" kern="1200" dirty="0">
                <a:solidFill>
                  <a:schemeClr val="tx1"/>
                </a:solidFill>
                <a:effectLst/>
                <a:latin typeface="+mn-lt"/>
                <a:ea typeface="+mn-ea"/>
                <a:cs typeface="+mn-cs"/>
              </a:rPr>
              <a:t> &amp; \</a:t>
            </a:r>
            <a:r>
              <a:rPr lang="nb-NO" sz="1200" kern="1200" dirty="0" err="1">
                <a:solidFill>
                  <a:schemeClr val="tx1"/>
                </a:solidFill>
                <a:effectLst/>
                <a:latin typeface="+mn-lt"/>
                <a:ea typeface="+mn-ea"/>
                <a:cs typeface="+mn-cs"/>
              </a:rPr>
              <a:t>ddots</a:t>
            </a:r>
            <a:r>
              <a:rPr lang="nb-NO" sz="1200" kern="1200" dirty="0">
                <a:solidFill>
                  <a:schemeClr val="tx1"/>
                </a:solidFill>
                <a:effectLst/>
                <a:latin typeface="+mn-lt"/>
                <a:ea typeface="+mn-ea"/>
                <a:cs typeface="+mn-cs"/>
              </a:rPr>
              <a:t> &amp; \</a:t>
            </a:r>
            <a:r>
              <a:rPr lang="nb-NO" sz="1200" kern="1200" dirty="0" err="1">
                <a:solidFill>
                  <a:schemeClr val="tx1"/>
                </a:solidFill>
                <a:effectLst/>
                <a:latin typeface="+mn-lt"/>
                <a:ea typeface="+mn-ea"/>
                <a:cs typeface="+mn-cs"/>
              </a:rPr>
              <a:t>vdots</a:t>
            </a:r>
            <a:r>
              <a:rPr lang="nb-NO" sz="1200" kern="1200" dirty="0">
                <a:solidFill>
                  <a:schemeClr val="tx1"/>
                </a:solidFill>
                <a:effectLst/>
                <a:latin typeface="+mn-lt"/>
                <a:ea typeface="+mn-ea"/>
                <a:cs typeface="+mn-cs"/>
              </a:rPr>
              <a:t>   \\</a:t>
            </a:r>
          </a:p>
          <a:p>
            <a:r>
              <a:rPr lang="nb-NO" sz="1200" kern="1200" dirty="0">
                <a:solidFill>
                  <a:schemeClr val="tx1"/>
                </a:solidFill>
                <a:effectLst/>
                <a:latin typeface="+mn-lt"/>
                <a:ea typeface="+mn-ea"/>
                <a:cs typeface="+mn-cs"/>
              </a:rPr>
              <a:t>A_{m1} &amp; A_{m2} &amp; \</a:t>
            </a:r>
            <a:r>
              <a:rPr lang="nb-NO" sz="1200" kern="1200" dirty="0" err="1">
                <a:solidFill>
                  <a:schemeClr val="tx1"/>
                </a:solidFill>
                <a:effectLst/>
                <a:latin typeface="+mn-lt"/>
                <a:ea typeface="+mn-ea"/>
                <a:cs typeface="+mn-cs"/>
              </a:rPr>
              <a:t>cdots</a:t>
            </a:r>
            <a:r>
              <a:rPr lang="nb-NO" sz="1200" kern="1200" dirty="0">
                <a:solidFill>
                  <a:schemeClr val="tx1"/>
                </a:solidFill>
                <a:effectLst/>
                <a:latin typeface="+mn-lt"/>
                <a:ea typeface="+mn-ea"/>
                <a:cs typeface="+mn-cs"/>
              </a:rPr>
              <a:t> &amp; A_{</a:t>
            </a:r>
            <a:r>
              <a:rPr lang="nb-NO" sz="1200" kern="1200" dirty="0" err="1">
                <a:solidFill>
                  <a:schemeClr val="tx1"/>
                </a:solidFill>
                <a:effectLst/>
                <a:latin typeface="+mn-lt"/>
                <a:ea typeface="+mn-ea"/>
                <a:cs typeface="+mn-cs"/>
              </a:rPr>
              <a:t>mn</a:t>
            </a:r>
            <a:r>
              <a:rPr lang="nb-NO" sz="1200" kern="1200" dirty="0">
                <a:solidFill>
                  <a:schemeClr val="tx1"/>
                </a:solidFill>
                <a:effectLst/>
                <a:latin typeface="+mn-lt"/>
                <a:ea typeface="+mn-ea"/>
                <a:cs typeface="+mn-cs"/>
              </a:rPr>
              <a:t>}  \end{</a:t>
            </a:r>
            <a:r>
              <a:rPr lang="nb-NO" sz="1200" kern="1200" dirty="0" err="1">
                <a:solidFill>
                  <a:schemeClr val="tx1"/>
                </a:solidFill>
                <a:effectLst/>
                <a:latin typeface="+mn-lt"/>
                <a:ea typeface="+mn-ea"/>
                <a:cs typeface="+mn-cs"/>
              </a:rPr>
              <a:t>bmatrix</a:t>
            </a:r>
            <a:r>
              <a:rPr lang="nb-NO" sz="120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37</a:t>
            </a:fld>
            <a:endParaRPr lang="en-US"/>
          </a:p>
        </p:txBody>
      </p:sp>
    </p:spTree>
    <p:extLst>
      <p:ext uri="{BB962C8B-B14F-4D97-AF65-F5344CB8AC3E}">
        <p14:creationId xmlns:p14="http://schemas.microsoft.com/office/powerpoint/2010/main" val="217821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3</a:t>
            </a:fld>
            <a:endParaRPr lang="en-US"/>
          </a:p>
        </p:txBody>
      </p:sp>
    </p:spTree>
    <p:extLst>
      <p:ext uri="{BB962C8B-B14F-4D97-AF65-F5344CB8AC3E}">
        <p14:creationId xmlns:p14="http://schemas.microsoft.com/office/powerpoint/2010/main" val="274425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6</a:t>
            </a:fld>
            <a:endParaRPr lang="en-US"/>
          </a:p>
        </p:txBody>
      </p:sp>
    </p:spTree>
    <p:extLst>
      <p:ext uri="{BB962C8B-B14F-4D97-AF65-F5344CB8AC3E}">
        <p14:creationId xmlns:p14="http://schemas.microsoft.com/office/powerpoint/2010/main" val="544588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9</a:t>
            </a:fld>
            <a:endParaRPr lang="en-US"/>
          </a:p>
        </p:txBody>
      </p:sp>
    </p:spTree>
    <p:extLst>
      <p:ext uri="{BB962C8B-B14F-4D97-AF65-F5344CB8AC3E}">
        <p14:creationId xmlns:p14="http://schemas.microsoft.com/office/powerpoint/2010/main" val="92072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C = \{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{Romeo},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Pallina</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Micio</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{Luna} \} \</a:t>
            </a:r>
            <a:r>
              <a:rPr lang="nb-NO" sz="1200" kern="1200" dirty="0" err="1">
                <a:solidFill>
                  <a:schemeClr val="tx1"/>
                </a:solidFill>
                <a:effectLst/>
                <a:latin typeface="+mn-lt"/>
                <a:ea typeface="+mn-ea"/>
                <a:cs typeface="+mn-cs"/>
              </a:rPr>
              <a:t>subset</a:t>
            </a:r>
            <a:r>
              <a:rPr lang="nb-NO" sz="1200" kern="1200" dirty="0">
                <a:solidFill>
                  <a:schemeClr val="tx1"/>
                </a:solidFill>
                <a:effectLst/>
                <a:latin typeface="+mn-lt"/>
                <a:ea typeface="+mn-ea"/>
                <a:cs typeface="+mn-cs"/>
              </a:rPr>
              <a:t> \{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italian</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cats</a:t>
            </a:r>
            <a:r>
              <a:rPr lang="nb-NO" sz="1200" kern="1200" dirty="0">
                <a:solidFill>
                  <a:schemeClr val="tx1"/>
                </a:solidFill>
                <a:effectLst/>
                <a:latin typeface="+mn-lt"/>
                <a:ea typeface="+mn-ea"/>
                <a:cs typeface="+mn-cs"/>
              </a:rPr>
              <a:t>} \} \</a:t>
            </a:r>
            <a:r>
              <a:rPr lang="nb-NO" sz="1200" kern="1200" dirty="0" err="1">
                <a:solidFill>
                  <a:schemeClr val="tx1"/>
                </a:solidFill>
                <a:effectLst/>
                <a:latin typeface="+mn-lt"/>
                <a:ea typeface="+mn-ea"/>
                <a:cs typeface="+mn-cs"/>
              </a:rPr>
              <a:t>subset</a:t>
            </a:r>
            <a:r>
              <a:rPr lang="nb-NO" sz="1200" kern="1200" dirty="0">
                <a:solidFill>
                  <a:schemeClr val="tx1"/>
                </a:solidFill>
                <a:effectLst/>
                <a:latin typeface="+mn-lt"/>
                <a:ea typeface="+mn-ea"/>
                <a:cs typeface="+mn-cs"/>
              </a:rPr>
              <a:t> \{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{all </a:t>
            </a:r>
            <a:r>
              <a:rPr lang="nb-NO" sz="1200" kern="1200" dirty="0" err="1">
                <a:solidFill>
                  <a:schemeClr val="tx1"/>
                </a:solidFill>
                <a:effectLst/>
                <a:latin typeface="+mn-lt"/>
                <a:ea typeface="+mn-ea"/>
                <a:cs typeface="+mn-cs"/>
              </a:rPr>
              <a:t>cats</a:t>
            </a:r>
            <a:r>
              <a:rPr lang="nb-NO"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13</a:t>
            </a:fld>
            <a:endParaRPr lang="en-US"/>
          </a:p>
        </p:txBody>
      </p:sp>
    </p:spTree>
    <p:extLst>
      <p:ext uri="{BB962C8B-B14F-4D97-AF65-F5344CB8AC3E}">
        <p14:creationId xmlns:p14="http://schemas.microsoft.com/office/powerpoint/2010/main" val="292503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5617E919-F0C9-3242-B799-B1AECE335238}" type="slidenum">
              <a:rPr lang="en-US" smtClean="0"/>
              <a:t>14</a:t>
            </a:fld>
            <a:endParaRPr lang="en-US"/>
          </a:p>
        </p:txBody>
      </p:sp>
    </p:spTree>
    <p:extLst>
      <p:ext uri="{BB962C8B-B14F-4D97-AF65-F5344CB8AC3E}">
        <p14:creationId xmlns:p14="http://schemas.microsoft.com/office/powerpoint/2010/main" val="4857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 \cup B = \{ x \</a:t>
            </a:r>
            <a:r>
              <a:rPr lang="nb-NO" sz="1200" kern="1200" dirty="0" err="1">
                <a:solidFill>
                  <a:schemeClr val="tx1"/>
                </a:solidFill>
                <a:effectLst/>
                <a:latin typeface="+mn-lt"/>
                <a:ea typeface="+mn-ea"/>
                <a:cs typeface="+mn-cs"/>
              </a:rPr>
              <a:t>mid</a:t>
            </a:r>
            <a:r>
              <a:rPr lang="nb-NO" sz="1200" kern="1200" dirty="0">
                <a:solidFill>
                  <a:schemeClr val="tx1"/>
                </a:solidFill>
                <a:effectLst/>
                <a:latin typeface="+mn-lt"/>
                <a:ea typeface="+mn-ea"/>
                <a:cs typeface="+mn-cs"/>
              </a:rPr>
              <a:t> x \in A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 or } x \in B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 \</a:t>
            </a:r>
            <a:r>
              <a:rPr lang="nb-NO" sz="1200" kern="1200" dirty="0" err="1">
                <a:solidFill>
                  <a:schemeClr val="tx1"/>
                </a:solidFill>
                <a:effectLst/>
                <a:latin typeface="+mn-lt"/>
                <a:ea typeface="+mn-ea"/>
                <a:cs typeface="+mn-cs"/>
              </a:rPr>
              <a:t>cap</a:t>
            </a:r>
            <a:r>
              <a:rPr lang="nb-NO" sz="1200" kern="1200" dirty="0">
                <a:solidFill>
                  <a:schemeClr val="tx1"/>
                </a:solidFill>
                <a:effectLst/>
                <a:latin typeface="+mn-lt"/>
                <a:ea typeface="+mn-ea"/>
                <a:cs typeface="+mn-cs"/>
              </a:rPr>
              <a:t> B = \{ x \</a:t>
            </a:r>
            <a:r>
              <a:rPr lang="nb-NO" sz="1200" kern="1200" dirty="0" err="1">
                <a:solidFill>
                  <a:schemeClr val="tx1"/>
                </a:solidFill>
                <a:effectLst/>
                <a:latin typeface="+mn-lt"/>
                <a:ea typeface="+mn-ea"/>
                <a:cs typeface="+mn-cs"/>
              </a:rPr>
              <a:t>mid</a:t>
            </a:r>
            <a:r>
              <a:rPr lang="nb-NO" sz="1200" kern="1200" dirty="0">
                <a:solidFill>
                  <a:schemeClr val="tx1"/>
                </a:solidFill>
                <a:effectLst/>
                <a:latin typeface="+mn-lt"/>
                <a:ea typeface="+mn-ea"/>
                <a:cs typeface="+mn-cs"/>
              </a:rPr>
              <a:t> x \in A \</a:t>
            </a:r>
            <a:r>
              <a:rPr lang="nb-NO" sz="1200" kern="1200" dirty="0" err="1">
                <a:solidFill>
                  <a:schemeClr val="tx1"/>
                </a:solidFill>
                <a:effectLst/>
                <a:latin typeface="+mn-lt"/>
                <a:ea typeface="+mn-ea"/>
                <a:cs typeface="+mn-cs"/>
              </a:rPr>
              <a:t>text</a:t>
            </a:r>
            <a:r>
              <a:rPr lang="nb-NO" sz="1200" kern="1200" dirty="0">
                <a:solidFill>
                  <a:schemeClr val="tx1"/>
                </a:solidFill>
                <a:effectLst/>
                <a:latin typeface="+mn-lt"/>
                <a:ea typeface="+mn-ea"/>
                <a:cs typeface="+mn-cs"/>
              </a:rPr>
              <a:t>{ and } x \in B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 \</a:t>
            </a:r>
            <a:r>
              <a:rPr lang="nb-NO" sz="1200" kern="1200" dirty="0" err="1">
                <a:solidFill>
                  <a:schemeClr val="tx1"/>
                </a:solidFill>
                <a:effectLst/>
                <a:latin typeface="+mn-lt"/>
                <a:ea typeface="+mn-ea"/>
                <a:cs typeface="+mn-cs"/>
              </a:rPr>
              <a:t>setminus</a:t>
            </a:r>
            <a:r>
              <a:rPr lang="nb-NO" sz="1200" kern="1200" dirty="0">
                <a:solidFill>
                  <a:schemeClr val="tx1"/>
                </a:solidFill>
                <a:effectLst/>
                <a:latin typeface="+mn-lt"/>
                <a:ea typeface="+mn-ea"/>
                <a:cs typeface="+mn-cs"/>
              </a:rPr>
              <a:t> B = \{ x \in A \</a:t>
            </a:r>
            <a:r>
              <a:rPr lang="nb-NO" sz="1200" kern="1200" dirty="0" err="1">
                <a:solidFill>
                  <a:schemeClr val="tx1"/>
                </a:solidFill>
                <a:effectLst/>
                <a:latin typeface="+mn-lt"/>
                <a:ea typeface="+mn-ea"/>
                <a:cs typeface="+mn-cs"/>
              </a:rPr>
              <a:t>mid</a:t>
            </a:r>
            <a:r>
              <a:rPr lang="nb-NO" sz="1200" kern="1200" dirty="0">
                <a:solidFill>
                  <a:schemeClr val="tx1"/>
                </a:solidFill>
                <a:effectLst/>
                <a:latin typeface="+mn-lt"/>
                <a:ea typeface="+mn-ea"/>
                <a:cs typeface="+mn-cs"/>
              </a:rPr>
              <a:t> x \</a:t>
            </a:r>
            <a:r>
              <a:rPr lang="nb-NO" sz="1200" kern="1200" dirty="0" err="1">
                <a:solidFill>
                  <a:schemeClr val="tx1"/>
                </a:solidFill>
                <a:effectLst/>
                <a:latin typeface="+mn-lt"/>
                <a:ea typeface="+mn-ea"/>
                <a:cs typeface="+mn-cs"/>
              </a:rPr>
              <a:t>notin</a:t>
            </a:r>
            <a:r>
              <a:rPr lang="nb-NO" sz="1200" kern="1200" dirty="0">
                <a:solidFill>
                  <a:schemeClr val="tx1"/>
                </a:solidFill>
                <a:effectLst/>
                <a:latin typeface="+mn-lt"/>
                <a:ea typeface="+mn-ea"/>
                <a:cs typeface="+mn-cs"/>
              </a:rPr>
              <a:t> B \} = B^\</a:t>
            </a:r>
            <a:r>
              <a:rPr lang="nb-NO" sz="1200" kern="1200" dirty="0" err="1">
                <a:solidFill>
                  <a:schemeClr val="tx1"/>
                </a:solidFill>
                <a:effectLst/>
                <a:latin typeface="+mn-lt"/>
                <a:ea typeface="+mn-ea"/>
                <a:cs typeface="+mn-cs"/>
              </a:rPr>
              <a:t>complement</a:t>
            </a:r>
            <a:endParaRPr lang="nb-NO"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15</a:t>
            </a:fld>
            <a:endParaRPr lang="en-US"/>
          </a:p>
        </p:txBody>
      </p:sp>
    </p:spTree>
    <p:extLst>
      <p:ext uri="{BB962C8B-B14F-4D97-AF65-F5344CB8AC3E}">
        <p14:creationId xmlns:p14="http://schemas.microsoft.com/office/powerpoint/2010/main" val="100748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{N} = \{0, 1, 2, 3, \</a:t>
            </a:r>
            <a:r>
              <a:rPr lang="nb-NO" sz="1200" kern="1200" dirty="0" err="1">
                <a:solidFill>
                  <a:schemeClr val="tx1"/>
                </a:solidFill>
                <a:effectLst/>
                <a:latin typeface="+mn-lt"/>
                <a:ea typeface="+mn-ea"/>
                <a:cs typeface="+mn-cs"/>
              </a:rPr>
              <a:t>ldots</a:t>
            </a:r>
            <a:r>
              <a:rPr lang="nb-NO"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19</a:t>
            </a:fld>
            <a:endParaRPr lang="en-US"/>
          </a:p>
        </p:txBody>
      </p:sp>
    </p:spTree>
    <p:extLst>
      <p:ext uri="{BB962C8B-B14F-4D97-AF65-F5344CB8AC3E}">
        <p14:creationId xmlns:p14="http://schemas.microsoft.com/office/powerpoint/2010/main" val="128890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{C} = \{ \; x + \</a:t>
            </a:r>
            <a:r>
              <a:rPr lang="nb-NO" sz="1200" kern="1200" dirty="0" err="1">
                <a:solidFill>
                  <a:schemeClr val="tx1"/>
                </a:solidFill>
                <a:effectLst/>
                <a:latin typeface="+mn-lt"/>
                <a:ea typeface="+mn-ea"/>
                <a:cs typeface="+mn-cs"/>
              </a:rPr>
              <a:t>mathrm</a:t>
            </a:r>
            <a:r>
              <a:rPr lang="nb-NO" sz="1200" kern="1200" dirty="0">
                <a:solidFill>
                  <a:schemeClr val="tx1"/>
                </a:solidFill>
                <a:effectLst/>
                <a:latin typeface="+mn-lt"/>
                <a:ea typeface="+mn-ea"/>
                <a:cs typeface="+mn-cs"/>
              </a:rPr>
              <a:t>{i} b \;\</a:t>
            </a:r>
            <a:r>
              <a:rPr lang="nb-NO" sz="1200" kern="1200" dirty="0" err="1">
                <a:solidFill>
                  <a:schemeClr val="tx1"/>
                </a:solidFill>
                <a:effectLst/>
                <a:latin typeface="+mn-lt"/>
                <a:ea typeface="+mn-ea"/>
                <a:cs typeface="+mn-cs"/>
              </a:rPr>
              <a:t>mid</a:t>
            </a:r>
            <a:r>
              <a:rPr lang="nb-NO" sz="1200" kern="1200" dirty="0">
                <a:solidFill>
                  <a:schemeClr val="tx1"/>
                </a:solidFill>
                <a:effectLst/>
                <a:latin typeface="+mn-lt"/>
                <a:ea typeface="+mn-ea"/>
                <a:cs typeface="+mn-cs"/>
              </a:rPr>
              <a:t>\; a,\, b \in \</a:t>
            </a:r>
            <a:r>
              <a:rPr lang="nb-NO" sz="1200" kern="1200" dirty="0" err="1">
                <a:solidFill>
                  <a:schemeClr val="tx1"/>
                </a:solidFill>
                <a:effectLst/>
                <a:latin typeface="+mn-lt"/>
                <a:ea typeface="+mn-ea"/>
                <a:cs typeface="+mn-cs"/>
              </a:rPr>
              <a:t>mathbb</a:t>
            </a:r>
            <a:r>
              <a:rPr lang="nb-NO" sz="1200" kern="1200" dirty="0">
                <a:solidFill>
                  <a:schemeClr val="tx1"/>
                </a:solidFill>
                <a:effectLst/>
                <a:latin typeface="+mn-lt"/>
                <a:ea typeface="+mn-ea"/>
                <a:cs typeface="+mn-cs"/>
              </a:rPr>
              <a:t>{R}\; \}, \</a:t>
            </a:r>
            <a:r>
              <a:rPr lang="nb-NO" sz="1200" kern="1200" dirty="0" err="1">
                <a:solidFill>
                  <a:schemeClr val="tx1"/>
                </a:solidFill>
                <a:effectLst/>
                <a:latin typeface="+mn-lt"/>
                <a:ea typeface="+mn-ea"/>
                <a:cs typeface="+mn-cs"/>
              </a:rPr>
              <a:t>qquad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mathrm</a:t>
            </a:r>
            <a:r>
              <a:rPr lang="nb-NO" sz="1200" kern="1200" dirty="0">
                <a:solidFill>
                  <a:schemeClr val="tx1"/>
                </a:solidFill>
                <a:effectLst/>
                <a:latin typeface="+mn-lt"/>
                <a:ea typeface="+mn-ea"/>
                <a:cs typeface="+mn-cs"/>
              </a:rPr>
              <a:t>{i}^2 = -1</a:t>
            </a:r>
          </a:p>
          <a:p>
            <a:endParaRPr lang="en-US" dirty="0"/>
          </a:p>
        </p:txBody>
      </p:sp>
      <p:sp>
        <p:nvSpPr>
          <p:cNvPr id="4" name="Slide Number Placeholder 3"/>
          <p:cNvSpPr>
            <a:spLocks noGrp="1"/>
          </p:cNvSpPr>
          <p:nvPr>
            <p:ph type="sldNum" sz="quarter" idx="5"/>
          </p:nvPr>
        </p:nvSpPr>
        <p:spPr/>
        <p:txBody>
          <a:bodyPr/>
          <a:lstStyle/>
          <a:p>
            <a:fld id="{5617E919-F0C9-3242-B799-B1AECE335238}" type="slidenum">
              <a:rPr lang="en-US" smtClean="0"/>
              <a:t>20</a:t>
            </a:fld>
            <a:endParaRPr lang="en-US"/>
          </a:p>
        </p:txBody>
      </p:sp>
    </p:spTree>
    <p:extLst>
      <p:ext uri="{BB962C8B-B14F-4D97-AF65-F5344CB8AC3E}">
        <p14:creationId xmlns:p14="http://schemas.microsoft.com/office/powerpoint/2010/main" val="340156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C1EB-790F-7247-B712-69DCB0F4B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68623E-537A-2945-B5E4-9D08D4C7A108}"/>
              </a:ext>
            </a:extLst>
          </p:cNvPr>
          <p:cNvSpPr>
            <a:spLocks noGrp="1"/>
          </p:cNvSpPr>
          <p:nvPr>
            <p:ph type="subTitle" idx="1"/>
          </p:nvPr>
        </p:nvSpPr>
        <p:spPr>
          <a:xfrm>
            <a:off x="1524000" y="3602038"/>
            <a:ext cx="9144000" cy="1655762"/>
          </a:xfrm>
        </p:spPr>
        <p:txBody>
          <a:bodyPr/>
          <a:lstStyle>
            <a:lvl1pPr marL="0" indent="0" algn="ctr">
              <a:buNone/>
              <a:defRPr sz="2400" baseline="0">
                <a:latin typeface="Avenir Light" panose="020B0402020203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061C7F8-B58E-604D-A02C-070D6C28C40E}"/>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5" name="Footer Placeholder 4">
            <a:extLst>
              <a:ext uri="{FF2B5EF4-FFF2-40B4-BE49-F238E27FC236}">
                <a16:creationId xmlns:a16="http://schemas.microsoft.com/office/drawing/2014/main" id="{FABF301B-4C39-0C47-84B5-C6E5C64BE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C04B6-F326-A341-8E70-5CB83B9CCED1}"/>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39126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158-DDBA-454E-8AA8-83D0A93CFF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520D54-E3CC-814E-B95B-7220312262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EFFF5-EB56-AE4B-9EC6-C858B62A85AE}"/>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5" name="Footer Placeholder 4">
            <a:extLst>
              <a:ext uri="{FF2B5EF4-FFF2-40B4-BE49-F238E27FC236}">
                <a16:creationId xmlns:a16="http://schemas.microsoft.com/office/drawing/2014/main" id="{65CDC202-950A-DF4D-AFFD-AA16FEC97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F1720-E80A-C048-B79F-12BC4A88E195}"/>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38531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5A97F3-399B-1E49-BAAE-1EB7BABC2D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33C54-1FD4-2344-B0DF-833D4539B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C0DC5-F258-F643-9273-9055763B1E67}"/>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5" name="Footer Placeholder 4">
            <a:extLst>
              <a:ext uri="{FF2B5EF4-FFF2-40B4-BE49-F238E27FC236}">
                <a16:creationId xmlns:a16="http://schemas.microsoft.com/office/drawing/2014/main" id="{33910FB3-D17B-0745-BB26-3BF57D49B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5E213-EF8C-2F40-A454-3D87264FD215}"/>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2646047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0FED-DAB5-6B45-B960-2299126220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9B706-255C-3146-9F9E-F88AC35F80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A06BE-E0BB-C648-AF7B-8A11A7878A00}"/>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5" name="Footer Placeholder 4">
            <a:extLst>
              <a:ext uri="{FF2B5EF4-FFF2-40B4-BE49-F238E27FC236}">
                <a16:creationId xmlns:a16="http://schemas.microsoft.com/office/drawing/2014/main" id="{DF735BC4-D876-9E41-AFCA-EFA8C5D63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440-05E9-5344-A10B-9583EC7A0AC7}"/>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2309252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7747-424C-CC49-B42D-9CFF20A63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869FE1-B144-FD43-BCBB-7EB207AD4C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26F06-4676-F147-BD72-BA6C225502EF}"/>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5" name="Footer Placeholder 4">
            <a:extLst>
              <a:ext uri="{FF2B5EF4-FFF2-40B4-BE49-F238E27FC236}">
                <a16:creationId xmlns:a16="http://schemas.microsoft.com/office/drawing/2014/main" id="{8CB312DE-9F8B-1B46-BEAB-A0E64C8E3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1587B-C584-6E49-9DC1-05A03BA3F764}"/>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232770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7C939-684D-3942-858D-FCE388415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06A0E-44ED-AA47-9766-B6231F122C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8725E7-AF4A-954B-8C32-B1510E1EC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999DA2-228B-5347-B6F5-FFE3C09D7888}"/>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6" name="Footer Placeholder 5">
            <a:extLst>
              <a:ext uri="{FF2B5EF4-FFF2-40B4-BE49-F238E27FC236}">
                <a16:creationId xmlns:a16="http://schemas.microsoft.com/office/drawing/2014/main" id="{28025300-0828-1046-8AF6-87272DDF2E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553BA-D3FC-9C46-8CE5-F7C5B2DC9790}"/>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200960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19BF-E28B-1C46-832F-9E19C73CAE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98F2A9-790A-2A49-9DAC-7676B5AC1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B358EF-1087-A94E-8677-2CFDDE4A33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6DEB7C-61D2-7F4C-BF4B-D18808F4EA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732E1-84AB-154A-8252-AC83C03E6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87F135-14CD-E843-A5AD-98174C3CF1A1}"/>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8" name="Footer Placeholder 7">
            <a:extLst>
              <a:ext uri="{FF2B5EF4-FFF2-40B4-BE49-F238E27FC236}">
                <a16:creationId xmlns:a16="http://schemas.microsoft.com/office/drawing/2014/main" id="{5035D097-D07F-AA41-A041-003211CE5E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8FAAF5-B118-794A-B8BA-066FCBB50885}"/>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2983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E4F8-5FE9-144C-B46C-537B4E32D8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EB3810-E53E-854B-9465-A7A0C18EA2B5}"/>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4" name="Footer Placeholder 3">
            <a:extLst>
              <a:ext uri="{FF2B5EF4-FFF2-40B4-BE49-F238E27FC236}">
                <a16:creationId xmlns:a16="http://schemas.microsoft.com/office/drawing/2014/main" id="{489E7316-AE10-7F49-A664-6D7C28957F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938E90-4979-9F4A-B49E-49051AD04895}"/>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339778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B50404-32C1-6740-A402-0131D3C9F70C}"/>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3" name="Footer Placeholder 2">
            <a:extLst>
              <a:ext uri="{FF2B5EF4-FFF2-40B4-BE49-F238E27FC236}">
                <a16:creationId xmlns:a16="http://schemas.microsoft.com/office/drawing/2014/main" id="{C2E61101-66D6-6D45-A183-FE8564D71C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8EF2A5-FB5B-9A4B-9A3D-289EDD5A85BC}"/>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3730882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F042-3C93-7143-8DA8-CC601C8E2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96CD37-625B-BA45-8A19-05522A0EA3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3ECDC-9174-1042-9741-20DC919AD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24C80-DD37-AF47-9416-92A21ACB9103}"/>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6" name="Footer Placeholder 5">
            <a:extLst>
              <a:ext uri="{FF2B5EF4-FFF2-40B4-BE49-F238E27FC236}">
                <a16:creationId xmlns:a16="http://schemas.microsoft.com/office/drawing/2014/main" id="{7C80D0E9-FCA4-D34D-99E5-8D06AA85E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A876A-BFE5-044B-BAE9-8438035A22F5}"/>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167969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B4AF-738D-3548-BD3A-A772FF71F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651A7B-68E4-6E4C-945A-21C255F33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EF8974-7061-4643-9131-821367192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5D842-A0F2-B74E-B1A7-F9BA33E5BBFB}"/>
              </a:ext>
            </a:extLst>
          </p:cNvPr>
          <p:cNvSpPr>
            <a:spLocks noGrp="1"/>
          </p:cNvSpPr>
          <p:nvPr>
            <p:ph type="dt" sz="half" idx="10"/>
          </p:nvPr>
        </p:nvSpPr>
        <p:spPr/>
        <p:txBody>
          <a:bodyPr/>
          <a:lstStyle/>
          <a:p>
            <a:fld id="{7D075E0F-F1B2-EF4B-A8EE-E2FBA9EDBFA7}" type="datetimeFigureOut">
              <a:rPr lang="en-US" smtClean="0"/>
              <a:t>9/8/24</a:t>
            </a:fld>
            <a:endParaRPr lang="en-US"/>
          </a:p>
        </p:txBody>
      </p:sp>
      <p:sp>
        <p:nvSpPr>
          <p:cNvPr id="6" name="Footer Placeholder 5">
            <a:extLst>
              <a:ext uri="{FF2B5EF4-FFF2-40B4-BE49-F238E27FC236}">
                <a16:creationId xmlns:a16="http://schemas.microsoft.com/office/drawing/2014/main" id="{8C73807B-6BAE-B740-8D16-D64C936DA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03A91-12B0-F84D-9EF4-8868F45C6917}"/>
              </a:ext>
            </a:extLst>
          </p:cNvPr>
          <p:cNvSpPr>
            <a:spLocks noGrp="1"/>
          </p:cNvSpPr>
          <p:nvPr>
            <p:ph type="sldNum" sz="quarter" idx="12"/>
          </p:nvPr>
        </p:nvSpPr>
        <p:spPr/>
        <p:txBody>
          <a:bodyPr/>
          <a:lstStyle/>
          <a:p>
            <a:fld id="{35BF1548-D5B3-2748-B836-73DB37690C04}" type="slidenum">
              <a:rPr lang="en-US" smtClean="0"/>
              <a:t>‹#›</a:t>
            </a:fld>
            <a:endParaRPr lang="en-US"/>
          </a:p>
        </p:txBody>
      </p:sp>
    </p:spTree>
    <p:extLst>
      <p:ext uri="{BB962C8B-B14F-4D97-AF65-F5344CB8AC3E}">
        <p14:creationId xmlns:p14="http://schemas.microsoft.com/office/powerpoint/2010/main" val="4004913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002C7F-E0DA-364C-8BC3-70E46E95CA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0DF93C3-1050-824B-BA69-AB9ED692D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594690-652E-BD46-94F4-E3DE17C23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Times New Roman" panose="02020603050405020304" pitchFamily="18" charset="0"/>
              </a:defRPr>
            </a:lvl1pPr>
          </a:lstStyle>
          <a:p>
            <a:fld id="{7D075E0F-F1B2-EF4B-A8EE-E2FBA9EDBFA7}" type="datetimeFigureOut">
              <a:rPr lang="en-US" smtClean="0"/>
              <a:pPr/>
              <a:t>9/8/24</a:t>
            </a:fld>
            <a:endParaRPr lang="en-US" dirty="0"/>
          </a:p>
        </p:txBody>
      </p:sp>
      <p:sp>
        <p:nvSpPr>
          <p:cNvPr id="5" name="Footer Placeholder 4">
            <a:extLst>
              <a:ext uri="{FF2B5EF4-FFF2-40B4-BE49-F238E27FC236}">
                <a16:creationId xmlns:a16="http://schemas.microsoft.com/office/drawing/2014/main" id="{ABE010CA-2EF1-0A49-8F1E-1D872244A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6A2F894D-556E-E647-B8F8-4ABD71696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panose="02020603050405020304" pitchFamily="18" charset="0"/>
              </a:defRPr>
            </a:lvl1pPr>
          </a:lstStyle>
          <a:p>
            <a:fld id="{35BF1548-D5B3-2748-B836-73DB37690C04}" type="slidenum">
              <a:rPr lang="en-US" smtClean="0"/>
              <a:pPr/>
              <a:t>‹#›</a:t>
            </a:fld>
            <a:endParaRPr lang="en-US" dirty="0"/>
          </a:p>
        </p:txBody>
      </p:sp>
    </p:spTree>
    <p:extLst>
      <p:ext uri="{BB962C8B-B14F-4D97-AF65-F5344CB8AC3E}">
        <p14:creationId xmlns:p14="http://schemas.microsoft.com/office/powerpoint/2010/main" val="3011133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venir Light" panose="020B0402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imenkva.github.io/esqc_materia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hyperlink" Target="http://www.esqc.org/" TargetMode="External"/><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AC67229C-8B0D-7344-9C85-1807B929D236}"/>
              </a:ext>
            </a:extLst>
          </p:cNvPr>
          <p:cNvSpPr>
            <a:spLocks noGrp="1"/>
          </p:cNvSpPr>
          <p:nvPr>
            <p:ph type="subTitle" idx="1"/>
          </p:nvPr>
        </p:nvSpPr>
        <p:spPr>
          <a:xfrm>
            <a:off x="643467" y="5277684"/>
            <a:ext cx="4620584" cy="775494"/>
          </a:xfrm>
        </p:spPr>
        <p:txBody>
          <a:bodyPr>
            <a:normAutofit/>
          </a:bodyPr>
          <a:lstStyle/>
          <a:p>
            <a:pPr algn="l"/>
            <a:r>
              <a:rPr lang="en-US"/>
              <a:t>By Simen Kvaal</a:t>
            </a:r>
          </a:p>
        </p:txBody>
      </p:sp>
      <p:pic>
        <p:nvPicPr>
          <p:cNvPr id="5" name="Picture 4">
            <a:extLst>
              <a:ext uri="{FF2B5EF4-FFF2-40B4-BE49-F238E27FC236}">
                <a16:creationId xmlns:a16="http://schemas.microsoft.com/office/drawing/2014/main" id="{473FF875-61BC-C592-1D71-D79CAD3AB74B}"/>
              </a:ext>
            </a:extLst>
          </p:cNvPr>
          <p:cNvPicPr>
            <a:picLocks noChangeAspect="1"/>
          </p:cNvPicPr>
          <p:nvPr/>
        </p:nvPicPr>
        <p:blipFill>
          <a:blip r:embed="rId3"/>
          <a:stretch>
            <a:fillRect/>
          </a:stretch>
        </p:blipFill>
        <p:spPr>
          <a:xfrm>
            <a:off x="6604728" y="1417913"/>
            <a:ext cx="4942280" cy="4022174"/>
          </a:xfrm>
          <a:prstGeom prst="rect">
            <a:avLst/>
          </a:prstGeom>
        </p:spPr>
      </p:pic>
      <p:sp>
        <p:nvSpPr>
          <p:cNvPr id="6" name="Title 1">
            <a:extLst>
              <a:ext uri="{FF2B5EF4-FFF2-40B4-BE49-F238E27FC236}">
                <a16:creationId xmlns:a16="http://schemas.microsoft.com/office/drawing/2014/main" id="{B6A9050D-4BB1-FABE-F184-AE2236E9A66A}"/>
              </a:ext>
            </a:extLst>
          </p:cNvPr>
          <p:cNvSpPr txBox="1">
            <a:spLocks/>
          </p:cNvSpPr>
          <p:nvPr/>
        </p:nvSpPr>
        <p:spPr>
          <a:xfrm>
            <a:off x="643467" y="804822"/>
            <a:ext cx="4620584" cy="45671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0" i="0" kern="1200">
                <a:solidFill>
                  <a:schemeClr val="tx1"/>
                </a:solidFill>
                <a:latin typeface="Avenir Light" panose="020B0402020203020204" pitchFamily="34" charset="77"/>
                <a:ea typeface="+mj-ea"/>
                <a:cs typeface="+mj-cs"/>
              </a:defRPr>
            </a:lvl1pPr>
          </a:lstStyle>
          <a:p>
            <a:pPr algn="l"/>
            <a:r>
              <a:rPr lang="en-US" sz="4400" dirty="0"/>
              <a:t>ESQC 2024</a:t>
            </a:r>
          </a:p>
          <a:p>
            <a:pPr algn="l"/>
            <a:endParaRPr lang="en-US" sz="4400" dirty="0"/>
          </a:p>
          <a:p>
            <a:pPr algn="l"/>
            <a:r>
              <a:rPr lang="en-US" sz="4400" dirty="0"/>
              <a:t>Mathematical Methods</a:t>
            </a:r>
            <a:br>
              <a:rPr lang="en-US" sz="4400" dirty="0"/>
            </a:br>
            <a:r>
              <a:rPr lang="en-US" sz="4400" dirty="0"/>
              <a:t>Lecture 1</a:t>
            </a:r>
          </a:p>
        </p:txBody>
      </p:sp>
    </p:spTree>
    <p:extLst>
      <p:ext uri="{BB962C8B-B14F-4D97-AF65-F5344CB8AC3E}">
        <p14:creationId xmlns:p14="http://schemas.microsoft.com/office/powerpoint/2010/main" val="1448464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th through a forest&#10;&#10;Description automatically generated">
            <a:extLst>
              <a:ext uri="{FF2B5EF4-FFF2-40B4-BE49-F238E27FC236}">
                <a16:creationId xmlns:a16="http://schemas.microsoft.com/office/drawing/2014/main" id="{30A29E4B-384B-0E14-5FC5-94171005AEC6}"/>
              </a:ext>
            </a:extLst>
          </p:cNvPr>
          <p:cNvPicPr>
            <a:picLocks noChangeAspect="1"/>
          </p:cNvPicPr>
          <p:nvPr/>
        </p:nvPicPr>
        <p:blipFill>
          <a:blip r:embed="rId2"/>
          <a:srcRect l="25087" r="24971"/>
          <a:stretch/>
        </p:blipFill>
        <p:spPr>
          <a:xfrm>
            <a:off x="6103027" y="10"/>
            <a:ext cx="6088971" cy="6857990"/>
          </a:xfrm>
          <a:prstGeom prst="rect">
            <a:avLst/>
          </a:prstGeom>
        </p:spPr>
      </p:pic>
      <p:sp useBgFill="1">
        <p:nvSpPr>
          <p:cNvPr id="21" name="Rectangle 2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FB9F7-B07C-6677-0956-F9D27368FE93}"/>
              </a:ext>
            </a:extLst>
          </p:cNvPr>
          <p:cNvSpPr>
            <a:spLocks noGrp="1"/>
          </p:cNvSpPr>
          <p:nvPr>
            <p:ph type="title"/>
          </p:nvPr>
        </p:nvSpPr>
        <p:spPr>
          <a:xfrm>
            <a:off x="761801" y="328512"/>
            <a:ext cx="4778387" cy="1628970"/>
          </a:xfrm>
        </p:spPr>
        <p:txBody>
          <a:bodyPr anchor="ctr">
            <a:normAutofit/>
          </a:bodyPr>
          <a:lstStyle/>
          <a:p>
            <a:r>
              <a:rPr lang="en-US" sz="4000" dirty="0"/>
              <a:t>A mathematical roadmap</a:t>
            </a:r>
          </a:p>
        </p:txBody>
      </p:sp>
      <p:sp>
        <p:nvSpPr>
          <p:cNvPr id="9" name="Content Placeholder 8">
            <a:extLst>
              <a:ext uri="{FF2B5EF4-FFF2-40B4-BE49-F238E27FC236}">
                <a16:creationId xmlns:a16="http://schemas.microsoft.com/office/drawing/2014/main" id="{F9F65211-2B63-A7C9-7D55-2273950DDAA0}"/>
              </a:ext>
            </a:extLst>
          </p:cNvPr>
          <p:cNvSpPr>
            <a:spLocks noGrp="1"/>
          </p:cNvSpPr>
          <p:nvPr>
            <p:ph idx="1"/>
          </p:nvPr>
        </p:nvSpPr>
        <p:spPr>
          <a:xfrm>
            <a:off x="761801" y="2884929"/>
            <a:ext cx="4659756" cy="3374137"/>
          </a:xfrm>
        </p:spPr>
        <p:txBody>
          <a:bodyPr anchor="t">
            <a:normAutofit/>
          </a:bodyPr>
          <a:lstStyle/>
          <a:p>
            <a:r>
              <a:rPr lang="en-US" sz="2400" dirty="0"/>
              <a:t>How are mathematical topics connected?</a:t>
            </a:r>
          </a:p>
          <a:p>
            <a:r>
              <a:rPr lang="en-US" sz="2400" dirty="0"/>
              <a:t>Which topics are useful for quantum chemists?</a:t>
            </a:r>
          </a:p>
          <a:p>
            <a:r>
              <a:rPr lang="en-US" sz="2400" dirty="0"/>
              <a:t>Feedback welcome!</a:t>
            </a:r>
          </a:p>
        </p:txBody>
      </p:sp>
    </p:spTree>
    <p:extLst>
      <p:ext uri="{BB962C8B-B14F-4D97-AF65-F5344CB8AC3E}">
        <p14:creationId xmlns:p14="http://schemas.microsoft.com/office/powerpoint/2010/main" val="77246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2A109-6747-F786-D1D0-D1F596C02BBB}"/>
              </a:ext>
            </a:extLst>
          </p:cNvPr>
          <p:cNvSpPr>
            <a:spLocks noGrp="1"/>
          </p:cNvSpPr>
          <p:nvPr>
            <p:ph type="title"/>
          </p:nvPr>
        </p:nvSpPr>
        <p:spPr/>
        <p:txBody>
          <a:bodyPr/>
          <a:lstStyle/>
          <a:p>
            <a:r>
              <a:rPr lang="en-US" dirty="0"/>
              <a:t>A look at the roadmap</a:t>
            </a:r>
          </a:p>
        </p:txBody>
      </p:sp>
      <p:sp>
        <p:nvSpPr>
          <p:cNvPr id="3" name="Content Placeholder 2">
            <a:extLst>
              <a:ext uri="{FF2B5EF4-FFF2-40B4-BE49-F238E27FC236}">
                <a16:creationId xmlns:a16="http://schemas.microsoft.com/office/drawing/2014/main" id="{7890FA33-19BC-F30B-068F-9F18D76E8B93}"/>
              </a:ext>
            </a:extLst>
          </p:cNvPr>
          <p:cNvSpPr>
            <a:spLocks noGrp="1"/>
          </p:cNvSpPr>
          <p:nvPr>
            <p:ph idx="1"/>
          </p:nvPr>
        </p:nvSpPr>
        <p:spPr/>
        <p:txBody>
          <a:bodyPr/>
          <a:lstStyle/>
          <a:p>
            <a:r>
              <a:rPr lang="en-US" dirty="0"/>
              <a:t>We look at the web browser</a:t>
            </a:r>
          </a:p>
          <a:p>
            <a:r>
              <a:rPr lang="en-US" dirty="0">
                <a:hlinkClick r:id="rId2"/>
              </a:rPr>
              <a:t>https://simenkva.github.io/esqc_material</a:t>
            </a:r>
            <a:r>
              <a:rPr lang="en-US" dirty="0"/>
              <a:t>  </a:t>
            </a:r>
          </a:p>
          <a:p>
            <a:endParaRPr lang="en-US" dirty="0"/>
          </a:p>
          <a:p>
            <a:endParaRPr lang="en-US" dirty="0"/>
          </a:p>
        </p:txBody>
      </p:sp>
    </p:spTree>
    <p:extLst>
      <p:ext uri="{BB962C8B-B14F-4D97-AF65-F5344CB8AC3E}">
        <p14:creationId xmlns:p14="http://schemas.microsoft.com/office/powerpoint/2010/main" val="278021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2731-BEE0-4941-99E8-6CF91C3E01DA}"/>
              </a:ext>
            </a:extLst>
          </p:cNvPr>
          <p:cNvSpPr>
            <a:spLocks noGrp="1"/>
          </p:cNvSpPr>
          <p:nvPr>
            <p:ph type="title"/>
          </p:nvPr>
        </p:nvSpPr>
        <p:spPr/>
        <p:txBody>
          <a:bodyPr/>
          <a:lstStyle/>
          <a:p>
            <a:r>
              <a:rPr lang="en-US" dirty="0"/>
              <a:t>At the core: Logic and set theory</a:t>
            </a:r>
          </a:p>
        </p:txBody>
      </p:sp>
      <p:sp>
        <p:nvSpPr>
          <p:cNvPr id="3" name="Text Placeholder 2">
            <a:extLst>
              <a:ext uri="{FF2B5EF4-FFF2-40B4-BE49-F238E27FC236}">
                <a16:creationId xmlns:a16="http://schemas.microsoft.com/office/drawing/2014/main" id="{9D263892-6650-2949-8241-B5261912C2E4}"/>
              </a:ext>
            </a:extLst>
          </p:cNvPr>
          <p:cNvSpPr>
            <a:spLocks noGrp="1"/>
          </p:cNvSpPr>
          <p:nvPr>
            <p:ph type="body" idx="1"/>
          </p:nvPr>
        </p:nvSpPr>
        <p:spPr/>
        <p:txBody>
          <a:bodyPr/>
          <a:lstStyle/>
          <a:p>
            <a:r>
              <a:rPr lang="en-US" dirty="0"/>
              <a:t>All of mathematics can be built using sets</a:t>
            </a:r>
          </a:p>
        </p:txBody>
      </p:sp>
    </p:spTree>
    <p:extLst>
      <p:ext uri="{BB962C8B-B14F-4D97-AF65-F5344CB8AC3E}">
        <p14:creationId xmlns:p14="http://schemas.microsoft.com/office/powerpoint/2010/main" val="2909850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3FDD-78CF-0F4B-87C9-E2FAFBE47D68}"/>
              </a:ext>
            </a:extLst>
          </p:cNvPr>
          <p:cNvSpPr>
            <a:spLocks noGrp="1"/>
          </p:cNvSpPr>
          <p:nvPr>
            <p:ph type="title"/>
          </p:nvPr>
        </p:nvSpPr>
        <p:spPr/>
        <p:txBody>
          <a:bodyPr/>
          <a:lstStyle/>
          <a:p>
            <a:r>
              <a:rPr lang="en-US" dirty="0"/>
              <a:t>Naïve set theory</a:t>
            </a:r>
          </a:p>
        </p:txBody>
      </p:sp>
      <p:sp>
        <p:nvSpPr>
          <p:cNvPr id="3" name="Content Placeholder 2">
            <a:extLst>
              <a:ext uri="{FF2B5EF4-FFF2-40B4-BE49-F238E27FC236}">
                <a16:creationId xmlns:a16="http://schemas.microsoft.com/office/drawing/2014/main" id="{91F956BA-E701-7944-A930-B9EFAFDD3B7D}"/>
              </a:ext>
            </a:extLst>
          </p:cNvPr>
          <p:cNvSpPr>
            <a:spLocks noGrp="1"/>
          </p:cNvSpPr>
          <p:nvPr>
            <p:ph idx="1"/>
          </p:nvPr>
        </p:nvSpPr>
        <p:spPr>
          <a:xfrm>
            <a:off x="838200" y="1575582"/>
            <a:ext cx="10515600" cy="5022165"/>
          </a:xfrm>
        </p:spPr>
        <p:txBody>
          <a:bodyPr>
            <a:normAutofit lnSpcReduction="10000"/>
          </a:bodyPr>
          <a:lstStyle/>
          <a:p>
            <a:r>
              <a:rPr lang="en-US" dirty="0"/>
              <a:t>In our lectures, like in most mathematics, we will use </a:t>
            </a:r>
            <a:r>
              <a:rPr lang="en-US" i="1" dirty="0"/>
              <a:t>naïve set theory</a:t>
            </a:r>
          </a:p>
          <a:p>
            <a:r>
              <a:rPr lang="en-US" dirty="0"/>
              <a:t>Sets are specified as:</a:t>
            </a:r>
          </a:p>
          <a:p>
            <a:pPr lvl="1"/>
            <a:r>
              <a:rPr lang="en-US" dirty="0"/>
              <a:t>List of elements</a:t>
            </a:r>
            <a:br>
              <a:rPr lang="en-US" dirty="0"/>
            </a:br>
            <a:endParaRPr lang="en-US" dirty="0"/>
          </a:p>
          <a:p>
            <a:pPr lvl="1"/>
            <a:endParaRPr lang="en-US" dirty="0"/>
          </a:p>
          <a:p>
            <a:pPr lvl="1"/>
            <a:r>
              <a:rPr lang="en-US" dirty="0"/>
              <a:t>Conditions on other sets</a:t>
            </a:r>
          </a:p>
          <a:p>
            <a:pPr marL="457200" lvl="1" indent="0">
              <a:buNone/>
            </a:pPr>
            <a:br>
              <a:rPr lang="en-US" dirty="0"/>
            </a:br>
            <a:endParaRPr lang="en-US" dirty="0"/>
          </a:p>
          <a:p>
            <a:pPr lvl="1"/>
            <a:r>
              <a:rPr lang="en-US" dirty="0"/>
              <a:t>Words, descriptions, but be careful!</a:t>
            </a:r>
            <a:br>
              <a:rPr lang="en-US" dirty="0"/>
            </a:br>
            <a:br>
              <a:rPr lang="en-US" dirty="0"/>
            </a:br>
            <a:r>
              <a:rPr lang="en-US" dirty="0"/>
              <a:t>		“cat” is slang for jazz musicians</a:t>
            </a:r>
            <a:br>
              <a:rPr lang="en-US" dirty="0"/>
            </a:br>
            <a:br>
              <a:rPr lang="en-US" dirty="0"/>
            </a:br>
            <a:r>
              <a:rPr lang="en-US" dirty="0"/>
              <a:t>		Russell’s paradox (next slide)</a:t>
            </a:r>
            <a:br>
              <a:rPr lang="en-US" dirty="0"/>
            </a:br>
            <a:endParaRPr lang="en-US" dirty="0"/>
          </a:p>
          <a:p>
            <a:endParaRPr lang="en-US" dirty="0"/>
          </a:p>
        </p:txBody>
      </p:sp>
      <p:pic>
        <p:nvPicPr>
          <p:cNvPr id="5" name="Picture 4">
            <a:extLst>
              <a:ext uri="{FF2B5EF4-FFF2-40B4-BE49-F238E27FC236}">
                <a16:creationId xmlns:a16="http://schemas.microsoft.com/office/drawing/2014/main" id="{C58E43E2-754E-B140-B976-399A38DBCC46}"/>
              </a:ext>
            </a:extLst>
          </p:cNvPr>
          <p:cNvPicPr>
            <a:picLocks noChangeAspect="1"/>
          </p:cNvPicPr>
          <p:nvPr/>
        </p:nvPicPr>
        <p:blipFill>
          <a:blip r:embed="rId3"/>
          <a:stretch>
            <a:fillRect/>
          </a:stretch>
        </p:blipFill>
        <p:spPr>
          <a:xfrm>
            <a:off x="2085548" y="3032805"/>
            <a:ext cx="7844265" cy="285039"/>
          </a:xfrm>
          <a:prstGeom prst="rect">
            <a:avLst/>
          </a:prstGeom>
        </p:spPr>
      </p:pic>
      <p:pic>
        <p:nvPicPr>
          <p:cNvPr id="6" name="Picture 5">
            <a:extLst>
              <a:ext uri="{FF2B5EF4-FFF2-40B4-BE49-F238E27FC236}">
                <a16:creationId xmlns:a16="http://schemas.microsoft.com/office/drawing/2014/main" id="{DE905169-CD69-BE4F-B9BD-CFE5917C3BAE}"/>
              </a:ext>
            </a:extLst>
          </p:cNvPr>
          <p:cNvPicPr>
            <a:picLocks noChangeAspect="1"/>
          </p:cNvPicPr>
          <p:nvPr/>
        </p:nvPicPr>
        <p:blipFill>
          <a:blip r:embed="rId4"/>
          <a:stretch>
            <a:fillRect/>
          </a:stretch>
        </p:blipFill>
        <p:spPr>
          <a:xfrm>
            <a:off x="4826000" y="3908044"/>
            <a:ext cx="2540000" cy="317500"/>
          </a:xfrm>
          <a:prstGeom prst="rect">
            <a:avLst/>
          </a:prstGeom>
        </p:spPr>
      </p:pic>
      <p:pic>
        <p:nvPicPr>
          <p:cNvPr id="8" name="Picture 7">
            <a:extLst>
              <a:ext uri="{FF2B5EF4-FFF2-40B4-BE49-F238E27FC236}">
                <a16:creationId xmlns:a16="http://schemas.microsoft.com/office/drawing/2014/main" id="{B58D0FD4-633A-334D-8BEF-4CD76A08554D}"/>
              </a:ext>
            </a:extLst>
          </p:cNvPr>
          <p:cNvPicPr>
            <a:picLocks noChangeAspect="1"/>
          </p:cNvPicPr>
          <p:nvPr/>
        </p:nvPicPr>
        <p:blipFill>
          <a:blip r:embed="rId5"/>
          <a:srcRect/>
          <a:stretch/>
        </p:blipFill>
        <p:spPr>
          <a:xfrm>
            <a:off x="9302578" y="4024913"/>
            <a:ext cx="2784559" cy="2784559"/>
          </a:xfrm>
          <a:prstGeom prst="rect">
            <a:avLst/>
          </a:prstGeom>
        </p:spPr>
      </p:pic>
    </p:spTree>
    <p:extLst>
      <p:ext uri="{BB962C8B-B14F-4D97-AF65-F5344CB8AC3E}">
        <p14:creationId xmlns:p14="http://schemas.microsoft.com/office/powerpoint/2010/main" val="42774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3331-36C5-7F4D-BB9F-8F4ED05FDE54}"/>
              </a:ext>
            </a:extLst>
          </p:cNvPr>
          <p:cNvSpPr>
            <a:spLocks noGrp="1"/>
          </p:cNvSpPr>
          <p:nvPr>
            <p:ph type="title"/>
          </p:nvPr>
        </p:nvSpPr>
        <p:spPr/>
        <p:txBody>
          <a:bodyPr/>
          <a:lstStyle/>
          <a:p>
            <a:r>
              <a:rPr lang="en-US" dirty="0"/>
              <a:t>Russell’s paradox (1902)</a:t>
            </a:r>
          </a:p>
        </p:txBody>
      </p:sp>
      <p:pic>
        <p:nvPicPr>
          <p:cNvPr id="7" name="Content Placeholder 6">
            <a:extLst>
              <a:ext uri="{FF2B5EF4-FFF2-40B4-BE49-F238E27FC236}">
                <a16:creationId xmlns:a16="http://schemas.microsoft.com/office/drawing/2014/main" id="{8039F9F1-4DCF-784B-BB65-1275A7000235}"/>
              </a:ext>
            </a:extLst>
          </p:cNvPr>
          <p:cNvPicPr>
            <a:picLocks noGrp="1" noChangeAspect="1"/>
          </p:cNvPicPr>
          <p:nvPr>
            <p:ph sz="half" idx="2"/>
          </p:nvPr>
        </p:nvPicPr>
        <p:blipFill>
          <a:blip r:embed="rId3"/>
          <a:stretch>
            <a:fillRect/>
          </a:stretch>
        </p:blipFill>
        <p:spPr>
          <a:xfrm>
            <a:off x="7041542" y="1825625"/>
            <a:ext cx="3442916" cy="4351338"/>
          </a:xfrm>
        </p:spPr>
      </p:pic>
      <p:sp>
        <p:nvSpPr>
          <p:cNvPr id="8" name="TextBox 7">
            <a:extLst>
              <a:ext uri="{FF2B5EF4-FFF2-40B4-BE49-F238E27FC236}">
                <a16:creationId xmlns:a16="http://schemas.microsoft.com/office/drawing/2014/main" id="{1DFCE48A-577A-6047-B69C-2306C89E708E}"/>
              </a:ext>
            </a:extLst>
          </p:cNvPr>
          <p:cNvSpPr txBox="1"/>
          <p:nvPr/>
        </p:nvSpPr>
        <p:spPr>
          <a:xfrm>
            <a:off x="6878594" y="6338986"/>
            <a:ext cx="3768811" cy="307777"/>
          </a:xfrm>
          <a:prstGeom prst="rect">
            <a:avLst/>
          </a:prstGeom>
          <a:noFill/>
        </p:spPr>
        <p:txBody>
          <a:bodyPr wrap="square" rtlCol="0">
            <a:spAutoFit/>
          </a:bodyPr>
          <a:lstStyle/>
          <a:p>
            <a:pPr algn="ctr"/>
            <a:r>
              <a:rPr lang="en-US" sz="1400" dirty="0">
                <a:latin typeface="Avenir Light" panose="020B0402020203020204" pitchFamily="34" charset="77"/>
              </a:rPr>
              <a:t>Bertrand Russell in 1957 (from Wikipedia)</a:t>
            </a:r>
          </a:p>
        </p:txBody>
      </p:sp>
      <p:sp>
        <p:nvSpPr>
          <p:cNvPr id="5" name="Content Placeholder 4">
            <a:extLst>
              <a:ext uri="{FF2B5EF4-FFF2-40B4-BE49-F238E27FC236}">
                <a16:creationId xmlns:a16="http://schemas.microsoft.com/office/drawing/2014/main" id="{B973EF8E-978D-2B29-FB81-F44331A42B86}"/>
              </a:ext>
            </a:extLst>
          </p:cNvPr>
          <p:cNvSpPr>
            <a:spLocks noGrp="1"/>
          </p:cNvSpPr>
          <p:nvPr>
            <p:ph sz="half" idx="1"/>
          </p:nvPr>
        </p:nvSpPr>
        <p:spPr/>
        <p:txBody>
          <a:bodyPr/>
          <a:lstStyle/>
          <a:p>
            <a:r>
              <a:rPr lang="nb-NO" dirty="0"/>
              <a:t>In a </a:t>
            </a:r>
            <a:r>
              <a:rPr lang="nb-NO" dirty="0" err="1"/>
              <a:t>town</a:t>
            </a:r>
            <a:r>
              <a:rPr lang="nb-NO" dirty="0"/>
              <a:t>, </a:t>
            </a:r>
            <a:r>
              <a:rPr lang="nb-NO" dirty="0" err="1"/>
              <a:t>there</a:t>
            </a:r>
            <a:r>
              <a:rPr lang="nb-NO" dirty="0"/>
              <a:t> is a </a:t>
            </a:r>
            <a:r>
              <a:rPr lang="nb-NO" dirty="0" err="1"/>
              <a:t>hairdresser</a:t>
            </a:r>
            <a:r>
              <a:rPr lang="nb-NO" dirty="0"/>
              <a:t> </a:t>
            </a:r>
            <a:r>
              <a:rPr lang="nb-NO" dirty="0" err="1"/>
              <a:t>who</a:t>
            </a:r>
            <a:r>
              <a:rPr lang="nb-NO" dirty="0"/>
              <a:t> </a:t>
            </a:r>
            <a:r>
              <a:rPr lang="nb-NO" dirty="0" err="1"/>
              <a:t>cuts</a:t>
            </a:r>
            <a:r>
              <a:rPr lang="nb-NO" dirty="0"/>
              <a:t> </a:t>
            </a:r>
            <a:r>
              <a:rPr lang="nb-NO" dirty="0" err="1"/>
              <a:t>the</a:t>
            </a:r>
            <a:r>
              <a:rPr lang="nb-NO" dirty="0"/>
              <a:t> </a:t>
            </a:r>
            <a:r>
              <a:rPr lang="nb-NO" dirty="0" err="1"/>
              <a:t>hair</a:t>
            </a:r>
            <a:r>
              <a:rPr lang="nb-NO" dirty="0"/>
              <a:t> </a:t>
            </a:r>
            <a:r>
              <a:rPr lang="nb-NO" dirty="0" err="1"/>
              <a:t>of</a:t>
            </a:r>
            <a:r>
              <a:rPr lang="nb-NO" dirty="0"/>
              <a:t> </a:t>
            </a:r>
            <a:r>
              <a:rPr lang="nb-NO" dirty="0" err="1"/>
              <a:t>everyone</a:t>
            </a:r>
            <a:r>
              <a:rPr lang="nb-NO" dirty="0"/>
              <a:t> </a:t>
            </a:r>
            <a:r>
              <a:rPr lang="nb-NO" dirty="0" err="1"/>
              <a:t>who</a:t>
            </a:r>
            <a:r>
              <a:rPr lang="nb-NO" dirty="0"/>
              <a:t> </a:t>
            </a:r>
            <a:r>
              <a:rPr lang="nb-NO" dirty="0" err="1"/>
              <a:t>does</a:t>
            </a:r>
            <a:r>
              <a:rPr lang="nb-NO" dirty="0"/>
              <a:t> not </a:t>
            </a:r>
            <a:r>
              <a:rPr lang="nb-NO" dirty="0" err="1"/>
              <a:t>cut</a:t>
            </a:r>
            <a:r>
              <a:rPr lang="nb-NO" dirty="0"/>
              <a:t> </a:t>
            </a:r>
            <a:r>
              <a:rPr lang="nb-NO" dirty="0" err="1"/>
              <a:t>their</a:t>
            </a:r>
            <a:r>
              <a:rPr lang="nb-NO" dirty="0"/>
              <a:t> </a:t>
            </a:r>
            <a:r>
              <a:rPr lang="nb-NO" dirty="0" err="1"/>
              <a:t>own</a:t>
            </a:r>
            <a:r>
              <a:rPr lang="nb-NO" dirty="0"/>
              <a:t> </a:t>
            </a:r>
            <a:r>
              <a:rPr lang="nb-NO" dirty="0" err="1"/>
              <a:t>hair</a:t>
            </a:r>
            <a:r>
              <a:rPr lang="nb-NO" dirty="0"/>
              <a:t>.</a:t>
            </a:r>
          </a:p>
          <a:p>
            <a:endParaRPr lang="nb-NO" dirty="0"/>
          </a:p>
          <a:p>
            <a:r>
              <a:rPr lang="nb-NO" dirty="0" err="1"/>
              <a:t>Does</a:t>
            </a:r>
            <a:r>
              <a:rPr lang="nb-NO" dirty="0"/>
              <a:t> </a:t>
            </a:r>
            <a:r>
              <a:rPr lang="nb-NO" dirty="0" err="1"/>
              <a:t>the</a:t>
            </a:r>
            <a:r>
              <a:rPr lang="nb-NO" dirty="0"/>
              <a:t> </a:t>
            </a:r>
            <a:r>
              <a:rPr lang="nb-NO" dirty="0" err="1"/>
              <a:t>hairdresser</a:t>
            </a:r>
            <a:r>
              <a:rPr lang="nb-NO" dirty="0"/>
              <a:t> </a:t>
            </a:r>
            <a:r>
              <a:rPr lang="nb-NO" dirty="0" err="1"/>
              <a:t>cut</a:t>
            </a:r>
            <a:r>
              <a:rPr lang="nb-NO" dirty="0"/>
              <a:t> </a:t>
            </a:r>
            <a:r>
              <a:rPr lang="nb-NO" dirty="0" err="1"/>
              <a:t>their</a:t>
            </a:r>
            <a:r>
              <a:rPr lang="nb-NO" dirty="0"/>
              <a:t> </a:t>
            </a:r>
            <a:r>
              <a:rPr lang="nb-NO" dirty="0" err="1"/>
              <a:t>own</a:t>
            </a:r>
            <a:r>
              <a:rPr lang="nb-NO" dirty="0"/>
              <a:t> </a:t>
            </a:r>
            <a:r>
              <a:rPr lang="nb-NO" dirty="0" err="1"/>
              <a:t>hair</a:t>
            </a:r>
            <a:r>
              <a:rPr lang="nb-NO" dirty="0"/>
              <a:t>?</a:t>
            </a:r>
          </a:p>
        </p:txBody>
      </p:sp>
      <p:pic>
        <p:nvPicPr>
          <p:cNvPr id="6" name="Picture 5">
            <a:extLst>
              <a:ext uri="{FF2B5EF4-FFF2-40B4-BE49-F238E27FC236}">
                <a16:creationId xmlns:a16="http://schemas.microsoft.com/office/drawing/2014/main" id="{D721F805-5019-5E85-BAF2-9959D9757314}"/>
              </a:ext>
            </a:extLst>
          </p:cNvPr>
          <p:cNvPicPr>
            <a:picLocks noChangeAspect="1"/>
          </p:cNvPicPr>
          <p:nvPr/>
        </p:nvPicPr>
        <p:blipFill>
          <a:blip r:embed="rId4"/>
          <a:stretch>
            <a:fillRect/>
          </a:stretch>
        </p:blipFill>
        <p:spPr>
          <a:xfrm>
            <a:off x="2038350" y="5013017"/>
            <a:ext cx="2781300" cy="393700"/>
          </a:xfrm>
          <a:prstGeom prst="rect">
            <a:avLst/>
          </a:prstGeom>
        </p:spPr>
      </p:pic>
    </p:spTree>
    <p:extLst>
      <p:ext uri="{BB962C8B-B14F-4D97-AF65-F5344CB8AC3E}">
        <p14:creationId xmlns:p14="http://schemas.microsoft.com/office/powerpoint/2010/main" val="213432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588F-D70A-754C-AC1F-DFC1D33EF5CF}"/>
              </a:ext>
            </a:extLst>
          </p:cNvPr>
          <p:cNvSpPr>
            <a:spLocks noGrp="1"/>
          </p:cNvSpPr>
          <p:nvPr>
            <p:ph type="title"/>
          </p:nvPr>
        </p:nvSpPr>
        <p:spPr/>
        <p:txBody>
          <a:bodyPr/>
          <a:lstStyle/>
          <a:p>
            <a:r>
              <a:rPr lang="en-US" dirty="0"/>
              <a:t>More set operations</a:t>
            </a:r>
          </a:p>
        </p:txBody>
      </p:sp>
      <p:sp>
        <p:nvSpPr>
          <p:cNvPr id="3" name="Content Placeholder 2">
            <a:extLst>
              <a:ext uri="{FF2B5EF4-FFF2-40B4-BE49-F238E27FC236}">
                <a16:creationId xmlns:a16="http://schemas.microsoft.com/office/drawing/2014/main" id="{0325D609-CA08-1E48-BAE3-6E6C23A7D0A3}"/>
              </a:ext>
            </a:extLst>
          </p:cNvPr>
          <p:cNvSpPr>
            <a:spLocks noGrp="1"/>
          </p:cNvSpPr>
          <p:nvPr>
            <p:ph idx="1"/>
          </p:nvPr>
        </p:nvSpPr>
        <p:spPr/>
        <p:txBody>
          <a:bodyPr/>
          <a:lstStyle/>
          <a:p>
            <a:r>
              <a:rPr lang="en-US" dirty="0"/>
              <a:t>Union of two sets:</a:t>
            </a:r>
            <a:br>
              <a:rPr lang="en-US" dirty="0"/>
            </a:br>
            <a:br>
              <a:rPr lang="en-US" dirty="0"/>
            </a:br>
            <a:endParaRPr lang="en-US" dirty="0"/>
          </a:p>
          <a:p>
            <a:r>
              <a:rPr lang="en-US" dirty="0"/>
              <a:t>Intersection of two sets:</a:t>
            </a:r>
            <a:br>
              <a:rPr lang="en-US" dirty="0"/>
            </a:br>
            <a:br>
              <a:rPr lang="en-US" dirty="0"/>
            </a:br>
            <a:endParaRPr lang="en-US" dirty="0"/>
          </a:p>
          <a:p>
            <a:r>
              <a:rPr lang="en-US" dirty="0"/>
              <a:t>Set difference/relative complement:</a:t>
            </a:r>
          </a:p>
          <a:p>
            <a:endParaRPr lang="en-US" dirty="0"/>
          </a:p>
          <a:p>
            <a:r>
              <a:rPr lang="en-US" dirty="0"/>
              <a:t>Cartesian product:</a:t>
            </a:r>
          </a:p>
          <a:p>
            <a:endParaRPr lang="en-US" dirty="0"/>
          </a:p>
          <a:p>
            <a:endParaRPr lang="en-US" dirty="0"/>
          </a:p>
        </p:txBody>
      </p:sp>
      <p:pic>
        <p:nvPicPr>
          <p:cNvPr id="4" name="Picture 3">
            <a:extLst>
              <a:ext uri="{FF2B5EF4-FFF2-40B4-BE49-F238E27FC236}">
                <a16:creationId xmlns:a16="http://schemas.microsoft.com/office/drawing/2014/main" id="{E9C34526-BC00-D54C-9549-3EC630FEBFBD}"/>
              </a:ext>
            </a:extLst>
          </p:cNvPr>
          <p:cNvPicPr>
            <a:picLocks noChangeAspect="1"/>
          </p:cNvPicPr>
          <p:nvPr/>
        </p:nvPicPr>
        <p:blipFill>
          <a:blip r:embed="rId3"/>
          <a:stretch>
            <a:fillRect/>
          </a:stretch>
        </p:blipFill>
        <p:spPr>
          <a:xfrm>
            <a:off x="4095750" y="2498725"/>
            <a:ext cx="4000500" cy="317500"/>
          </a:xfrm>
          <a:prstGeom prst="rect">
            <a:avLst/>
          </a:prstGeom>
        </p:spPr>
      </p:pic>
      <p:pic>
        <p:nvPicPr>
          <p:cNvPr id="5" name="Picture 4">
            <a:extLst>
              <a:ext uri="{FF2B5EF4-FFF2-40B4-BE49-F238E27FC236}">
                <a16:creationId xmlns:a16="http://schemas.microsoft.com/office/drawing/2014/main" id="{B2C78806-F967-0048-9C59-F4BA2DA0E201}"/>
              </a:ext>
            </a:extLst>
          </p:cNvPr>
          <p:cNvPicPr>
            <a:picLocks noChangeAspect="1"/>
          </p:cNvPicPr>
          <p:nvPr/>
        </p:nvPicPr>
        <p:blipFill>
          <a:blip r:embed="rId4"/>
          <a:stretch>
            <a:fillRect/>
          </a:stretch>
        </p:blipFill>
        <p:spPr>
          <a:xfrm>
            <a:off x="3987800" y="3770320"/>
            <a:ext cx="4216400" cy="317500"/>
          </a:xfrm>
          <a:prstGeom prst="rect">
            <a:avLst/>
          </a:prstGeom>
        </p:spPr>
      </p:pic>
      <p:pic>
        <p:nvPicPr>
          <p:cNvPr id="7" name="Picture 6">
            <a:extLst>
              <a:ext uri="{FF2B5EF4-FFF2-40B4-BE49-F238E27FC236}">
                <a16:creationId xmlns:a16="http://schemas.microsoft.com/office/drawing/2014/main" id="{E9246242-BE2A-971E-2577-EE6DF48D99D6}"/>
              </a:ext>
            </a:extLst>
          </p:cNvPr>
          <p:cNvPicPr>
            <a:picLocks noChangeAspect="1"/>
          </p:cNvPicPr>
          <p:nvPr/>
        </p:nvPicPr>
        <p:blipFill>
          <a:blip r:embed="rId5"/>
          <a:stretch>
            <a:fillRect/>
          </a:stretch>
        </p:blipFill>
        <p:spPr>
          <a:xfrm>
            <a:off x="3771900" y="6231157"/>
            <a:ext cx="4368800" cy="317500"/>
          </a:xfrm>
          <a:prstGeom prst="rect">
            <a:avLst/>
          </a:prstGeom>
        </p:spPr>
      </p:pic>
      <p:pic>
        <p:nvPicPr>
          <p:cNvPr id="8" name="Picture 7">
            <a:extLst>
              <a:ext uri="{FF2B5EF4-FFF2-40B4-BE49-F238E27FC236}">
                <a16:creationId xmlns:a16="http://schemas.microsoft.com/office/drawing/2014/main" id="{1CE18BEC-9B41-41EC-42FC-6DA81F939EF6}"/>
              </a:ext>
            </a:extLst>
          </p:cNvPr>
          <p:cNvPicPr>
            <a:picLocks noChangeAspect="1"/>
          </p:cNvPicPr>
          <p:nvPr/>
        </p:nvPicPr>
        <p:blipFill>
          <a:blip r:embed="rId6"/>
          <a:stretch>
            <a:fillRect/>
          </a:stretch>
        </p:blipFill>
        <p:spPr>
          <a:xfrm>
            <a:off x="3987800" y="5108737"/>
            <a:ext cx="3390900" cy="317500"/>
          </a:xfrm>
          <a:prstGeom prst="rect">
            <a:avLst/>
          </a:prstGeom>
        </p:spPr>
      </p:pic>
    </p:spTree>
    <p:extLst>
      <p:ext uri="{BB962C8B-B14F-4D97-AF65-F5344CB8AC3E}">
        <p14:creationId xmlns:p14="http://schemas.microsoft.com/office/powerpoint/2010/main" val="259342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C467-0BCF-B54A-BD5C-8A95C9CD4000}"/>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EB062AF-6BFF-1840-B694-55E803FFF91B}"/>
              </a:ext>
            </a:extLst>
          </p:cNvPr>
          <p:cNvSpPr>
            <a:spLocks noGrp="1"/>
          </p:cNvSpPr>
          <p:nvPr>
            <p:ph idx="1"/>
          </p:nvPr>
        </p:nvSpPr>
        <p:spPr>
          <a:xfrm>
            <a:off x="838200" y="1825625"/>
            <a:ext cx="10515600" cy="4351338"/>
          </a:xfrm>
        </p:spPr>
        <p:txBody>
          <a:bodyPr>
            <a:normAutofit fontScale="92500"/>
          </a:bodyPr>
          <a:lstStyle/>
          <a:p>
            <a:r>
              <a:rPr lang="en-US" dirty="0"/>
              <a:t>Given two sets </a:t>
            </a:r>
            <a:r>
              <a:rPr lang="en-US" i="1" dirty="0"/>
              <a:t>S (domain) </a:t>
            </a:r>
            <a:r>
              <a:rPr lang="en-US" dirty="0"/>
              <a:t>and </a:t>
            </a:r>
            <a:r>
              <a:rPr lang="en-US" i="1" dirty="0"/>
              <a:t>T (codomain)</a:t>
            </a:r>
          </a:p>
          <a:p>
            <a:r>
              <a:rPr lang="en-US" dirty="0"/>
              <a:t>A function </a:t>
            </a:r>
            <a:r>
              <a:rPr lang="en-US" i="1" dirty="0"/>
              <a:t>f </a:t>
            </a:r>
            <a:r>
              <a:rPr lang="en-US" dirty="0"/>
              <a:t>: </a:t>
            </a:r>
            <a:r>
              <a:rPr lang="en-US" i="1" dirty="0"/>
              <a:t>S → T </a:t>
            </a:r>
            <a:r>
              <a:rPr lang="en-US" dirty="0"/>
              <a:t>is a rule, that to every </a:t>
            </a:r>
            <a:r>
              <a:rPr lang="en-US" i="1" dirty="0"/>
              <a:t>s </a:t>
            </a:r>
            <a:r>
              <a:rPr lang="en-US" dirty="0"/>
              <a:t>∈</a:t>
            </a:r>
            <a:r>
              <a:rPr lang="en-US" i="1" dirty="0"/>
              <a:t> S assigns a unique t </a:t>
            </a:r>
            <a:r>
              <a:rPr lang="en-US" dirty="0"/>
              <a:t>∈</a:t>
            </a:r>
            <a:r>
              <a:rPr lang="en-US" i="1" dirty="0"/>
              <a:t> T</a:t>
            </a:r>
            <a:r>
              <a:rPr lang="en-US" dirty="0"/>
              <a:t>,</a:t>
            </a:r>
            <a:br>
              <a:rPr lang="en-US" dirty="0"/>
            </a:br>
            <a:r>
              <a:rPr lang="en-US" dirty="0"/>
              <a:t>written </a:t>
            </a:r>
            <a:r>
              <a:rPr lang="en-US" i="1" dirty="0"/>
              <a:t>t =</a:t>
            </a:r>
            <a:r>
              <a:rPr lang="en-US" dirty="0"/>
              <a:t> </a:t>
            </a:r>
            <a:r>
              <a:rPr lang="en-US" i="1" dirty="0"/>
              <a:t>f</a:t>
            </a:r>
            <a:r>
              <a:rPr lang="en-US" dirty="0"/>
              <a:t>(</a:t>
            </a:r>
            <a:r>
              <a:rPr lang="en-US" i="1" dirty="0"/>
              <a:t>s</a:t>
            </a:r>
            <a:r>
              <a:rPr lang="en-US" dirty="0"/>
              <a:t>)</a:t>
            </a:r>
          </a:p>
          <a:p>
            <a:r>
              <a:rPr lang="en-US" dirty="0"/>
              <a:t>Domain: Possible input</a:t>
            </a:r>
          </a:p>
          <a:p>
            <a:r>
              <a:rPr lang="en-US" dirty="0"/>
              <a:t>Codomain: Possible output</a:t>
            </a:r>
          </a:p>
          <a:p>
            <a:r>
              <a:rPr lang="en-US" dirty="0"/>
              <a:t>Range: Set of actual outputs</a:t>
            </a:r>
          </a:p>
          <a:p>
            <a:r>
              <a:rPr lang="en-US" i="1" dirty="0"/>
              <a:t>Surjective</a:t>
            </a:r>
            <a:r>
              <a:rPr lang="en-US" dirty="0"/>
              <a:t>/onto: all of </a:t>
            </a:r>
            <a:r>
              <a:rPr lang="en-US" i="1" dirty="0"/>
              <a:t>T</a:t>
            </a:r>
            <a:r>
              <a:rPr lang="en-US" dirty="0"/>
              <a:t> is reached</a:t>
            </a:r>
          </a:p>
          <a:p>
            <a:r>
              <a:rPr lang="en-US" i="1" dirty="0"/>
              <a:t>Injective</a:t>
            </a:r>
            <a:r>
              <a:rPr lang="en-US" dirty="0"/>
              <a:t>/one-to-one: Only one </a:t>
            </a:r>
            <a:r>
              <a:rPr lang="en-US" i="1" dirty="0"/>
              <a:t>s</a:t>
            </a:r>
            <a:r>
              <a:rPr lang="en-US" dirty="0"/>
              <a:t> maps to a given </a:t>
            </a:r>
            <a:r>
              <a:rPr lang="en-US" i="1" dirty="0"/>
              <a:t>t</a:t>
            </a:r>
          </a:p>
          <a:p>
            <a:r>
              <a:rPr lang="en-US" i="1" dirty="0"/>
              <a:t>Bijective: </a:t>
            </a:r>
            <a:r>
              <a:rPr lang="en-US" dirty="0"/>
              <a:t>Surjective and injective</a:t>
            </a:r>
          </a:p>
        </p:txBody>
      </p:sp>
      <p:pic>
        <p:nvPicPr>
          <p:cNvPr id="5" name="Picture 4">
            <a:extLst>
              <a:ext uri="{FF2B5EF4-FFF2-40B4-BE49-F238E27FC236}">
                <a16:creationId xmlns:a16="http://schemas.microsoft.com/office/drawing/2014/main" id="{66204799-3949-2048-84D1-DE3B098AE6A3}"/>
              </a:ext>
            </a:extLst>
          </p:cNvPr>
          <p:cNvPicPr>
            <a:picLocks noChangeAspect="1"/>
          </p:cNvPicPr>
          <p:nvPr/>
        </p:nvPicPr>
        <p:blipFill>
          <a:blip r:embed="rId2"/>
          <a:stretch>
            <a:fillRect/>
          </a:stretch>
        </p:blipFill>
        <p:spPr>
          <a:xfrm>
            <a:off x="7843838" y="3025774"/>
            <a:ext cx="3684587" cy="2652329"/>
          </a:xfrm>
          <a:prstGeom prst="rect">
            <a:avLst/>
          </a:prstGeom>
        </p:spPr>
      </p:pic>
    </p:spTree>
    <p:extLst>
      <p:ext uri="{BB962C8B-B14F-4D97-AF65-F5344CB8AC3E}">
        <p14:creationId xmlns:p14="http://schemas.microsoft.com/office/powerpoint/2010/main" val="11507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16AC-7750-7186-3F57-871EA4C539D0}"/>
              </a:ext>
            </a:extLst>
          </p:cNvPr>
          <p:cNvSpPr>
            <a:spLocks noGrp="1"/>
          </p:cNvSpPr>
          <p:nvPr>
            <p:ph type="title"/>
          </p:nvPr>
        </p:nvSpPr>
        <p:spPr/>
        <p:txBody>
          <a:bodyPr/>
          <a:lstStyle/>
          <a:p>
            <a:r>
              <a:rPr lang="en-US" dirty="0" err="1"/>
              <a:t>Zermelo</a:t>
            </a:r>
            <a:r>
              <a:rPr lang="en-US" dirty="0"/>
              <a:t>-Fraenkel set theory with axiom of choice (ZFC)	</a:t>
            </a:r>
          </a:p>
        </p:txBody>
      </p:sp>
      <p:sp>
        <p:nvSpPr>
          <p:cNvPr id="3" name="Content Placeholder 2">
            <a:extLst>
              <a:ext uri="{FF2B5EF4-FFF2-40B4-BE49-F238E27FC236}">
                <a16:creationId xmlns:a16="http://schemas.microsoft.com/office/drawing/2014/main" id="{134B117C-5A26-2BB5-9DCF-962A0E0302E2}"/>
              </a:ext>
            </a:extLst>
          </p:cNvPr>
          <p:cNvSpPr>
            <a:spLocks noGrp="1"/>
          </p:cNvSpPr>
          <p:nvPr>
            <p:ph idx="1"/>
          </p:nvPr>
        </p:nvSpPr>
        <p:spPr/>
        <p:txBody>
          <a:bodyPr/>
          <a:lstStyle/>
          <a:p>
            <a:r>
              <a:rPr lang="en-US" dirty="0"/>
              <a:t>Consistent and powerful foundation for mathematics</a:t>
            </a:r>
          </a:p>
          <a:p>
            <a:r>
              <a:rPr lang="en-US" u="sng" dirty="0"/>
              <a:t>Almost all of mathematics </a:t>
            </a:r>
            <a:r>
              <a:rPr lang="en-US" dirty="0"/>
              <a:t>can be built with ZFC</a:t>
            </a:r>
          </a:p>
          <a:p>
            <a:pPr lvl="1"/>
            <a:r>
              <a:rPr lang="en-US" dirty="0"/>
              <a:t>Some people take unconventional stances, hence ”almost all”</a:t>
            </a:r>
          </a:p>
          <a:p>
            <a:r>
              <a:rPr lang="en-US" dirty="0"/>
              <a:t>Example: von Neumann’s construction of natural numbers:</a:t>
            </a:r>
          </a:p>
          <a:p>
            <a:pPr marL="0" indent="0">
              <a:buNone/>
            </a:pPr>
            <a:endParaRPr lang="en-US" dirty="0"/>
          </a:p>
        </p:txBody>
      </p:sp>
      <p:grpSp>
        <p:nvGrpSpPr>
          <p:cNvPr id="6" name="Group 5">
            <a:extLst>
              <a:ext uri="{FF2B5EF4-FFF2-40B4-BE49-F238E27FC236}">
                <a16:creationId xmlns:a16="http://schemas.microsoft.com/office/drawing/2014/main" id="{3B0C9597-F671-B2A2-03A7-F1E589E1940A}"/>
              </a:ext>
            </a:extLst>
          </p:cNvPr>
          <p:cNvGrpSpPr/>
          <p:nvPr/>
        </p:nvGrpSpPr>
        <p:grpSpPr>
          <a:xfrm>
            <a:off x="3835400" y="4227855"/>
            <a:ext cx="4292600" cy="978922"/>
            <a:chOff x="3835400" y="4227855"/>
            <a:chExt cx="4292600" cy="978922"/>
          </a:xfrm>
        </p:grpSpPr>
        <p:pic>
          <p:nvPicPr>
            <p:cNvPr id="4" name="Picture 3">
              <a:extLst>
                <a:ext uri="{FF2B5EF4-FFF2-40B4-BE49-F238E27FC236}">
                  <a16:creationId xmlns:a16="http://schemas.microsoft.com/office/drawing/2014/main" id="{FBE9F008-8197-3CA7-F8FC-2DA173EBC983}"/>
                </a:ext>
              </a:extLst>
            </p:cNvPr>
            <p:cNvPicPr>
              <a:picLocks noChangeAspect="1"/>
            </p:cNvPicPr>
            <p:nvPr/>
          </p:nvPicPr>
          <p:blipFill>
            <a:blip r:embed="rId2"/>
            <a:stretch>
              <a:fillRect/>
            </a:stretch>
          </p:blipFill>
          <p:spPr>
            <a:xfrm>
              <a:off x="4840514" y="4940077"/>
              <a:ext cx="1955800" cy="266700"/>
            </a:xfrm>
            <a:prstGeom prst="rect">
              <a:avLst/>
            </a:prstGeom>
          </p:spPr>
        </p:pic>
        <p:pic>
          <p:nvPicPr>
            <p:cNvPr id="5" name="Picture 4">
              <a:extLst>
                <a:ext uri="{FF2B5EF4-FFF2-40B4-BE49-F238E27FC236}">
                  <a16:creationId xmlns:a16="http://schemas.microsoft.com/office/drawing/2014/main" id="{7B64AC7A-ACAD-F269-B9DD-3016B5DB5C56}"/>
                </a:ext>
              </a:extLst>
            </p:cNvPr>
            <p:cNvPicPr>
              <a:picLocks noChangeAspect="1"/>
            </p:cNvPicPr>
            <p:nvPr/>
          </p:nvPicPr>
          <p:blipFill>
            <a:blip r:embed="rId3"/>
            <a:stretch>
              <a:fillRect/>
            </a:stretch>
          </p:blipFill>
          <p:spPr>
            <a:xfrm>
              <a:off x="3835400" y="4227855"/>
              <a:ext cx="4292600" cy="279400"/>
            </a:xfrm>
            <a:prstGeom prst="rect">
              <a:avLst/>
            </a:prstGeom>
          </p:spPr>
        </p:pic>
      </p:grpSp>
    </p:spTree>
    <p:extLst>
      <p:ext uri="{BB962C8B-B14F-4D97-AF65-F5344CB8AC3E}">
        <p14:creationId xmlns:p14="http://schemas.microsoft.com/office/powerpoint/2010/main" val="31425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2731-BEE0-4941-99E8-6CF91C3E01DA}"/>
              </a:ext>
            </a:extLst>
          </p:cNvPr>
          <p:cNvSpPr>
            <a:spLocks noGrp="1"/>
          </p:cNvSpPr>
          <p:nvPr>
            <p:ph type="title"/>
          </p:nvPr>
        </p:nvSpPr>
        <p:spPr/>
        <p:txBody>
          <a:bodyPr/>
          <a:lstStyle/>
          <a:p>
            <a:r>
              <a:rPr lang="en-US" dirty="0"/>
              <a:t>Number systems</a:t>
            </a:r>
          </a:p>
        </p:txBody>
      </p:sp>
      <p:sp>
        <p:nvSpPr>
          <p:cNvPr id="3" name="Text Placeholder 2">
            <a:extLst>
              <a:ext uri="{FF2B5EF4-FFF2-40B4-BE49-F238E27FC236}">
                <a16:creationId xmlns:a16="http://schemas.microsoft.com/office/drawing/2014/main" id="{9D263892-6650-2949-8241-B5261912C2E4}"/>
              </a:ext>
            </a:extLst>
          </p:cNvPr>
          <p:cNvSpPr>
            <a:spLocks noGrp="1"/>
          </p:cNvSpPr>
          <p:nvPr>
            <p:ph type="body" idx="1"/>
          </p:nvPr>
        </p:nvSpPr>
        <p:spPr/>
        <p:txBody>
          <a:bodyPr/>
          <a:lstStyle/>
          <a:p>
            <a:r>
              <a:rPr lang="en-US" dirty="0"/>
              <a:t>Foundation for large areas of mathematics</a:t>
            </a:r>
          </a:p>
        </p:txBody>
      </p:sp>
    </p:spTree>
    <p:extLst>
      <p:ext uri="{BB962C8B-B14F-4D97-AF65-F5344CB8AC3E}">
        <p14:creationId xmlns:p14="http://schemas.microsoft.com/office/powerpoint/2010/main" val="309061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8806-67B0-6344-A732-87EAFA5D2DCE}"/>
              </a:ext>
            </a:extLst>
          </p:cNvPr>
          <p:cNvSpPr>
            <a:spLocks noGrp="1"/>
          </p:cNvSpPr>
          <p:nvPr>
            <p:ph type="title"/>
          </p:nvPr>
        </p:nvSpPr>
        <p:spPr/>
        <p:txBody>
          <a:bodyPr/>
          <a:lstStyle/>
          <a:p>
            <a:r>
              <a:rPr lang="en-US" dirty="0"/>
              <a:t>Natural numbers</a:t>
            </a:r>
          </a:p>
        </p:txBody>
      </p:sp>
      <p:pic>
        <p:nvPicPr>
          <p:cNvPr id="4" name="Picture 3">
            <a:extLst>
              <a:ext uri="{FF2B5EF4-FFF2-40B4-BE49-F238E27FC236}">
                <a16:creationId xmlns:a16="http://schemas.microsoft.com/office/drawing/2014/main" id="{86E2F864-1594-AB4B-8471-01317B6A7DA3}"/>
              </a:ext>
            </a:extLst>
          </p:cNvPr>
          <p:cNvPicPr>
            <a:picLocks noChangeAspect="1"/>
          </p:cNvPicPr>
          <p:nvPr/>
        </p:nvPicPr>
        <p:blipFill>
          <a:blip r:embed="rId3"/>
          <a:stretch>
            <a:fillRect/>
          </a:stretch>
        </p:blipFill>
        <p:spPr>
          <a:xfrm>
            <a:off x="4800600" y="1948073"/>
            <a:ext cx="2590800" cy="317500"/>
          </a:xfrm>
          <a:prstGeom prst="rect">
            <a:avLst/>
          </a:prstGeom>
        </p:spPr>
      </p:pic>
      <p:pic>
        <p:nvPicPr>
          <p:cNvPr id="6" name="Picture 5">
            <a:extLst>
              <a:ext uri="{FF2B5EF4-FFF2-40B4-BE49-F238E27FC236}">
                <a16:creationId xmlns:a16="http://schemas.microsoft.com/office/drawing/2014/main" id="{F5D798F9-715F-8B4E-9F8D-F4B923813008}"/>
              </a:ext>
            </a:extLst>
          </p:cNvPr>
          <p:cNvPicPr>
            <a:picLocks noChangeAspect="1"/>
          </p:cNvPicPr>
          <p:nvPr/>
        </p:nvPicPr>
        <p:blipFill>
          <a:blip r:embed="rId4"/>
          <a:stretch>
            <a:fillRect/>
          </a:stretch>
        </p:blipFill>
        <p:spPr>
          <a:xfrm>
            <a:off x="133350" y="2292350"/>
            <a:ext cx="11925300" cy="2273300"/>
          </a:xfrm>
          <a:prstGeom prst="rect">
            <a:avLst/>
          </a:prstGeom>
        </p:spPr>
      </p:pic>
      <p:pic>
        <p:nvPicPr>
          <p:cNvPr id="8" name="Picture 7">
            <a:extLst>
              <a:ext uri="{FF2B5EF4-FFF2-40B4-BE49-F238E27FC236}">
                <a16:creationId xmlns:a16="http://schemas.microsoft.com/office/drawing/2014/main" id="{5691AA66-1571-584B-8A92-F90B675D2B53}"/>
              </a:ext>
            </a:extLst>
          </p:cNvPr>
          <p:cNvPicPr>
            <a:picLocks noChangeAspect="1"/>
          </p:cNvPicPr>
          <p:nvPr/>
        </p:nvPicPr>
        <p:blipFill>
          <a:blip r:embed="rId5"/>
          <a:stretch>
            <a:fillRect/>
          </a:stretch>
        </p:blipFill>
        <p:spPr>
          <a:xfrm>
            <a:off x="633134" y="4139520"/>
            <a:ext cx="3553104" cy="2353355"/>
          </a:xfrm>
          <a:prstGeom prst="rect">
            <a:avLst/>
          </a:prstGeom>
        </p:spPr>
      </p:pic>
    </p:spTree>
    <p:extLst>
      <p:ext uri="{BB962C8B-B14F-4D97-AF65-F5344CB8AC3E}">
        <p14:creationId xmlns:p14="http://schemas.microsoft.com/office/powerpoint/2010/main" val="28843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91D0-BBB5-324A-9185-7E0D32EB7411}"/>
              </a:ext>
            </a:extLst>
          </p:cNvPr>
          <p:cNvSpPr>
            <a:spLocks noGrp="1"/>
          </p:cNvSpPr>
          <p:nvPr>
            <p:ph type="title"/>
          </p:nvPr>
        </p:nvSpPr>
        <p:spPr>
          <a:xfrm>
            <a:off x="839788" y="379829"/>
            <a:ext cx="6070841" cy="988255"/>
          </a:xfrm>
        </p:spPr>
        <p:txBody>
          <a:bodyPr/>
          <a:lstStyle/>
          <a:p>
            <a:r>
              <a:rPr lang="en-US" dirty="0"/>
              <a:t>Where to find the material</a:t>
            </a:r>
          </a:p>
        </p:txBody>
      </p:sp>
      <p:pic>
        <p:nvPicPr>
          <p:cNvPr id="5" name="Picture 4" descr="A qr code on a white background&#10;&#10;Description automatically generated">
            <a:extLst>
              <a:ext uri="{FF2B5EF4-FFF2-40B4-BE49-F238E27FC236}">
                <a16:creationId xmlns:a16="http://schemas.microsoft.com/office/drawing/2014/main" id="{20D5ED1D-0748-87A0-4406-274657C1D549}"/>
              </a:ext>
            </a:extLst>
          </p:cNvPr>
          <p:cNvPicPr>
            <a:picLocks noChangeAspect="1"/>
          </p:cNvPicPr>
          <p:nvPr/>
        </p:nvPicPr>
        <p:blipFill>
          <a:blip r:embed="rId2"/>
          <a:stretch>
            <a:fillRect/>
          </a:stretch>
        </p:blipFill>
        <p:spPr>
          <a:xfrm>
            <a:off x="7346561" y="2012561"/>
            <a:ext cx="4845439" cy="4845439"/>
          </a:xfrm>
          <a:prstGeom prst="rect">
            <a:avLst/>
          </a:prstGeom>
        </p:spPr>
      </p:pic>
      <p:sp>
        <p:nvSpPr>
          <p:cNvPr id="6" name="Rounded Rectangular Callout 5">
            <a:extLst>
              <a:ext uri="{FF2B5EF4-FFF2-40B4-BE49-F238E27FC236}">
                <a16:creationId xmlns:a16="http://schemas.microsoft.com/office/drawing/2014/main" id="{5D1E276F-F95E-CBC2-BABB-A25EE82E39C4}"/>
              </a:ext>
            </a:extLst>
          </p:cNvPr>
          <p:cNvSpPr/>
          <p:nvPr/>
        </p:nvSpPr>
        <p:spPr>
          <a:xfrm>
            <a:off x="8471169" y="457200"/>
            <a:ext cx="2343004" cy="1325564"/>
          </a:xfrm>
          <a:prstGeom prst="wedgeRoundRectCallout">
            <a:avLst>
              <a:gd name="adj1" fmla="val 12190"/>
              <a:gd name="adj2" fmla="val 8584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Book" panose="02000503020000020003" pitchFamily="2" charset="0"/>
              </a:rPr>
              <a:t>SCAN ME</a:t>
            </a:r>
          </a:p>
        </p:txBody>
      </p:sp>
      <p:sp>
        <p:nvSpPr>
          <p:cNvPr id="9" name="Content Placeholder 8">
            <a:extLst>
              <a:ext uri="{FF2B5EF4-FFF2-40B4-BE49-F238E27FC236}">
                <a16:creationId xmlns:a16="http://schemas.microsoft.com/office/drawing/2014/main" id="{7C826372-48FA-A38D-1EEF-0CD62B67AE73}"/>
              </a:ext>
            </a:extLst>
          </p:cNvPr>
          <p:cNvSpPr>
            <a:spLocks noGrp="1"/>
          </p:cNvSpPr>
          <p:nvPr>
            <p:ph idx="1"/>
          </p:nvPr>
        </p:nvSpPr>
        <p:spPr>
          <a:xfrm>
            <a:off x="864531" y="2210731"/>
            <a:ext cx="6070841" cy="3993122"/>
          </a:xfrm>
        </p:spPr>
        <p:txBody>
          <a:bodyPr/>
          <a:lstStyle/>
          <a:p>
            <a:r>
              <a:rPr lang="en-US" dirty="0"/>
              <a:t>Alternative 1:</a:t>
            </a:r>
          </a:p>
          <a:p>
            <a:pPr lvl="1"/>
            <a:r>
              <a:rPr lang="en-US" dirty="0">
                <a:hlinkClick r:id="rId3"/>
              </a:rPr>
              <a:t>www.esqc.org</a:t>
            </a:r>
            <a:r>
              <a:rPr lang="en-US" dirty="0"/>
              <a:t>, go </a:t>
            </a:r>
            <a:r>
              <a:rPr lang="en-US" dirty="0" err="1"/>
              <a:t>to“lectures</a:t>
            </a:r>
            <a:r>
              <a:rPr lang="en-US" dirty="0"/>
              <a:t>”</a:t>
            </a:r>
          </a:p>
          <a:p>
            <a:pPr lvl="1"/>
            <a:r>
              <a:rPr lang="en-US" dirty="0"/>
              <a:t>Find links there</a:t>
            </a:r>
          </a:p>
          <a:p>
            <a:r>
              <a:rPr lang="en-US" dirty="0"/>
              <a:t>Alternative 2:</a:t>
            </a:r>
          </a:p>
          <a:p>
            <a:pPr lvl="1"/>
            <a:r>
              <a:rPr lang="en-US" dirty="0"/>
              <a:t>Scan QR code</a:t>
            </a:r>
          </a:p>
          <a:p>
            <a:pPr lvl="1"/>
            <a:r>
              <a:rPr lang="en-US" dirty="0" err="1"/>
              <a:t>simenkva.github.io</a:t>
            </a:r>
            <a:r>
              <a:rPr lang="en-US" dirty="0"/>
              <a:t>/</a:t>
            </a:r>
            <a:r>
              <a:rPr lang="en-US" dirty="0" err="1"/>
              <a:t>esqc_material</a:t>
            </a:r>
            <a:endParaRPr lang="en-US" dirty="0"/>
          </a:p>
        </p:txBody>
      </p:sp>
    </p:spTree>
    <p:extLst>
      <p:ext uri="{BB962C8B-B14F-4D97-AF65-F5344CB8AC3E}">
        <p14:creationId xmlns:p14="http://schemas.microsoft.com/office/powerpoint/2010/main" val="209013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8806-67B0-6344-A732-87EAFA5D2DCE}"/>
              </a:ext>
            </a:extLst>
          </p:cNvPr>
          <p:cNvSpPr>
            <a:spLocks noGrp="1"/>
          </p:cNvSpPr>
          <p:nvPr>
            <p:ph type="title"/>
          </p:nvPr>
        </p:nvSpPr>
        <p:spPr/>
        <p:txBody>
          <a:bodyPr/>
          <a:lstStyle/>
          <a:p>
            <a:r>
              <a:rPr lang="en-US" dirty="0"/>
              <a:t>Integers</a:t>
            </a:r>
          </a:p>
        </p:txBody>
      </p:sp>
      <p:pic>
        <p:nvPicPr>
          <p:cNvPr id="3" name="Picture 2">
            <a:extLst>
              <a:ext uri="{FF2B5EF4-FFF2-40B4-BE49-F238E27FC236}">
                <a16:creationId xmlns:a16="http://schemas.microsoft.com/office/drawing/2014/main" id="{B8AB4F7D-0E7F-9A4A-95EE-5E3BC43D595D}"/>
              </a:ext>
            </a:extLst>
          </p:cNvPr>
          <p:cNvPicPr>
            <a:picLocks noChangeAspect="1"/>
          </p:cNvPicPr>
          <p:nvPr/>
        </p:nvPicPr>
        <p:blipFill>
          <a:blip r:embed="rId3"/>
          <a:stretch>
            <a:fillRect/>
          </a:stretch>
        </p:blipFill>
        <p:spPr>
          <a:xfrm>
            <a:off x="3841750" y="1948073"/>
            <a:ext cx="4508500" cy="317500"/>
          </a:xfrm>
          <a:prstGeom prst="rect">
            <a:avLst/>
          </a:prstGeom>
        </p:spPr>
      </p:pic>
      <p:pic>
        <p:nvPicPr>
          <p:cNvPr id="6" name="Picture 5">
            <a:extLst>
              <a:ext uri="{FF2B5EF4-FFF2-40B4-BE49-F238E27FC236}">
                <a16:creationId xmlns:a16="http://schemas.microsoft.com/office/drawing/2014/main" id="{0552BCA6-6EB0-9B4F-A400-429E09045070}"/>
              </a:ext>
            </a:extLst>
          </p:cNvPr>
          <p:cNvPicPr>
            <a:picLocks noChangeAspect="1"/>
          </p:cNvPicPr>
          <p:nvPr/>
        </p:nvPicPr>
        <p:blipFill>
          <a:blip r:embed="rId4"/>
          <a:stretch>
            <a:fillRect/>
          </a:stretch>
        </p:blipFill>
        <p:spPr>
          <a:xfrm>
            <a:off x="133350" y="2292350"/>
            <a:ext cx="11925300" cy="2273300"/>
          </a:xfrm>
          <a:prstGeom prst="rect">
            <a:avLst/>
          </a:prstGeom>
        </p:spPr>
      </p:pic>
      <p:sp>
        <p:nvSpPr>
          <p:cNvPr id="4" name="TextBox 3">
            <a:extLst>
              <a:ext uri="{FF2B5EF4-FFF2-40B4-BE49-F238E27FC236}">
                <a16:creationId xmlns:a16="http://schemas.microsoft.com/office/drawing/2014/main" id="{C18EF84D-B2AA-9B83-9F7A-8C822A0FB6FD}"/>
              </a:ext>
            </a:extLst>
          </p:cNvPr>
          <p:cNvSpPr txBox="1"/>
          <p:nvPr/>
        </p:nvSpPr>
        <p:spPr>
          <a:xfrm>
            <a:off x="413657" y="4833257"/>
            <a:ext cx="953277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First occurs in Chinese mathematics &lt;300 AD (Han Period or before)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Called “absurd numbers” in Europe until 16</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century!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Europe, first satisfactory account by Cardano (1545)</a:t>
            </a:r>
          </a:p>
        </p:txBody>
      </p:sp>
    </p:spTree>
    <p:extLst>
      <p:ext uri="{BB962C8B-B14F-4D97-AF65-F5344CB8AC3E}">
        <p14:creationId xmlns:p14="http://schemas.microsoft.com/office/powerpoint/2010/main" val="164917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8806-67B0-6344-A732-87EAFA5D2DCE}"/>
              </a:ext>
            </a:extLst>
          </p:cNvPr>
          <p:cNvSpPr>
            <a:spLocks noGrp="1"/>
          </p:cNvSpPr>
          <p:nvPr>
            <p:ph type="title"/>
          </p:nvPr>
        </p:nvSpPr>
        <p:spPr/>
        <p:txBody>
          <a:bodyPr/>
          <a:lstStyle/>
          <a:p>
            <a:r>
              <a:rPr lang="en-US" dirty="0"/>
              <a:t>Rational numbers</a:t>
            </a:r>
          </a:p>
        </p:txBody>
      </p:sp>
      <p:pic>
        <p:nvPicPr>
          <p:cNvPr id="4" name="Picture 3">
            <a:extLst>
              <a:ext uri="{FF2B5EF4-FFF2-40B4-BE49-F238E27FC236}">
                <a16:creationId xmlns:a16="http://schemas.microsoft.com/office/drawing/2014/main" id="{A77AC73C-F13B-B749-B681-846AF40E7EE7}"/>
              </a:ext>
            </a:extLst>
          </p:cNvPr>
          <p:cNvPicPr>
            <a:picLocks noChangeAspect="1"/>
          </p:cNvPicPr>
          <p:nvPr/>
        </p:nvPicPr>
        <p:blipFill>
          <a:blip r:embed="rId2"/>
          <a:stretch>
            <a:fillRect/>
          </a:stretch>
        </p:blipFill>
        <p:spPr>
          <a:xfrm>
            <a:off x="4210050" y="1668673"/>
            <a:ext cx="3771900" cy="876300"/>
          </a:xfrm>
          <a:prstGeom prst="rect">
            <a:avLst/>
          </a:prstGeom>
        </p:spPr>
      </p:pic>
      <p:pic>
        <p:nvPicPr>
          <p:cNvPr id="8" name="Picture 7">
            <a:extLst>
              <a:ext uri="{FF2B5EF4-FFF2-40B4-BE49-F238E27FC236}">
                <a16:creationId xmlns:a16="http://schemas.microsoft.com/office/drawing/2014/main" id="{677B65EF-191D-DB41-B747-A5AD0F9157BE}"/>
              </a:ext>
            </a:extLst>
          </p:cNvPr>
          <p:cNvPicPr>
            <a:picLocks noChangeAspect="1"/>
          </p:cNvPicPr>
          <p:nvPr/>
        </p:nvPicPr>
        <p:blipFill>
          <a:blip r:embed="rId3"/>
          <a:stretch>
            <a:fillRect/>
          </a:stretch>
        </p:blipFill>
        <p:spPr>
          <a:xfrm>
            <a:off x="133350" y="2292350"/>
            <a:ext cx="11925300" cy="2273300"/>
          </a:xfrm>
          <a:prstGeom prst="rect">
            <a:avLst/>
          </a:prstGeom>
        </p:spPr>
      </p:pic>
      <p:pic>
        <p:nvPicPr>
          <p:cNvPr id="10" name="Picture 9">
            <a:extLst>
              <a:ext uri="{FF2B5EF4-FFF2-40B4-BE49-F238E27FC236}">
                <a16:creationId xmlns:a16="http://schemas.microsoft.com/office/drawing/2014/main" id="{D7ACE022-C9B4-B348-8AA4-3F19F72DA5A9}"/>
              </a:ext>
            </a:extLst>
          </p:cNvPr>
          <p:cNvPicPr>
            <a:picLocks noChangeAspect="1"/>
          </p:cNvPicPr>
          <p:nvPr/>
        </p:nvPicPr>
        <p:blipFill>
          <a:blip r:embed="rId4"/>
          <a:stretch>
            <a:fillRect/>
          </a:stretch>
        </p:blipFill>
        <p:spPr>
          <a:xfrm>
            <a:off x="9954274" y="3818237"/>
            <a:ext cx="1988929" cy="2878223"/>
          </a:xfrm>
          <a:prstGeom prst="rect">
            <a:avLst/>
          </a:prstGeom>
        </p:spPr>
      </p:pic>
      <p:sp>
        <p:nvSpPr>
          <p:cNvPr id="11" name="TextBox 10">
            <a:extLst>
              <a:ext uri="{FF2B5EF4-FFF2-40B4-BE49-F238E27FC236}">
                <a16:creationId xmlns:a16="http://schemas.microsoft.com/office/drawing/2014/main" id="{4652B80C-5097-D149-ABBA-8640B7C40E8A}"/>
              </a:ext>
            </a:extLst>
          </p:cNvPr>
          <p:cNvSpPr txBox="1"/>
          <p:nvPr/>
        </p:nvSpPr>
        <p:spPr>
          <a:xfrm>
            <a:off x="5486400" y="4565650"/>
            <a:ext cx="4287795"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Pythagoras of Samos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the Pythagorean school, ”everything is number”. And by number, they meant </a:t>
            </a:r>
            <a:r>
              <a:rPr lang="en-US" i="1" dirty="0">
                <a:latin typeface="Times New Roman" panose="02020603050405020304" pitchFamily="18" charset="0"/>
                <a:cs typeface="Times New Roman" panose="02020603050405020304" pitchFamily="18" charset="0"/>
              </a:rPr>
              <a:t>rational </a:t>
            </a:r>
            <a:r>
              <a:rPr lang="en-US" dirty="0">
                <a:latin typeface="Times New Roman" panose="02020603050405020304" pitchFamily="18" charset="0"/>
                <a:cs typeface="Times New Roman" panose="02020603050405020304" pitchFamily="18" charset="0"/>
              </a:rPr>
              <a:t>number. </a:t>
            </a:r>
          </a:p>
        </p:txBody>
      </p:sp>
      <p:pic>
        <p:nvPicPr>
          <p:cNvPr id="13" name="Picture 12">
            <a:extLst>
              <a:ext uri="{FF2B5EF4-FFF2-40B4-BE49-F238E27FC236}">
                <a16:creationId xmlns:a16="http://schemas.microsoft.com/office/drawing/2014/main" id="{2B580930-FC73-3D40-8F92-E582866CF151}"/>
              </a:ext>
            </a:extLst>
          </p:cNvPr>
          <p:cNvPicPr>
            <a:picLocks noChangeAspect="1"/>
          </p:cNvPicPr>
          <p:nvPr/>
        </p:nvPicPr>
        <p:blipFill>
          <a:blip r:embed="rId5"/>
          <a:stretch>
            <a:fillRect/>
          </a:stretch>
        </p:blipFill>
        <p:spPr>
          <a:xfrm>
            <a:off x="1584067" y="4659313"/>
            <a:ext cx="2911016" cy="1833562"/>
          </a:xfrm>
          <a:prstGeom prst="rect">
            <a:avLst/>
          </a:prstGeom>
        </p:spPr>
      </p:pic>
    </p:spTree>
    <p:extLst>
      <p:ext uri="{BB962C8B-B14F-4D97-AF65-F5344CB8AC3E}">
        <p14:creationId xmlns:p14="http://schemas.microsoft.com/office/powerpoint/2010/main" val="3719013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8806-67B0-6344-A732-87EAFA5D2DCE}"/>
              </a:ext>
            </a:extLst>
          </p:cNvPr>
          <p:cNvSpPr>
            <a:spLocks noGrp="1"/>
          </p:cNvSpPr>
          <p:nvPr>
            <p:ph type="title"/>
          </p:nvPr>
        </p:nvSpPr>
        <p:spPr/>
        <p:txBody>
          <a:bodyPr/>
          <a:lstStyle/>
          <a:p>
            <a:r>
              <a:rPr lang="en-US" dirty="0"/>
              <a:t>Real numbers</a:t>
            </a:r>
          </a:p>
        </p:txBody>
      </p:sp>
      <p:pic>
        <p:nvPicPr>
          <p:cNvPr id="5" name="Picture 4">
            <a:extLst>
              <a:ext uri="{FF2B5EF4-FFF2-40B4-BE49-F238E27FC236}">
                <a16:creationId xmlns:a16="http://schemas.microsoft.com/office/drawing/2014/main" id="{661783BE-4EE6-CF4A-A36B-76E6B459D506}"/>
              </a:ext>
            </a:extLst>
          </p:cNvPr>
          <p:cNvPicPr>
            <a:picLocks noChangeAspect="1"/>
          </p:cNvPicPr>
          <p:nvPr/>
        </p:nvPicPr>
        <p:blipFill>
          <a:blip r:embed="rId3"/>
          <a:stretch>
            <a:fillRect/>
          </a:stretch>
        </p:blipFill>
        <p:spPr>
          <a:xfrm>
            <a:off x="266700" y="1690688"/>
            <a:ext cx="11925300" cy="2273300"/>
          </a:xfrm>
          <a:prstGeom prst="rect">
            <a:avLst/>
          </a:prstGeom>
        </p:spPr>
      </p:pic>
      <p:pic>
        <p:nvPicPr>
          <p:cNvPr id="7" name="Picture 6">
            <a:extLst>
              <a:ext uri="{FF2B5EF4-FFF2-40B4-BE49-F238E27FC236}">
                <a16:creationId xmlns:a16="http://schemas.microsoft.com/office/drawing/2014/main" id="{716DCF8F-1671-E04C-8DB0-6D0A9A31C2DC}"/>
              </a:ext>
            </a:extLst>
          </p:cNvPr>
          <p:cNvPicPr>
            <a:picLocks noChangeAspect="1"/>
          </p:cNvPicPr>
          <p:nvPr/>
        </p:nvPicPr>
        <p:blipFill>
          <a:blip r:embed="rId4"/>
          <a:stretch>
            <a:fillRect/>
          </a:stretch>
        </p:blipFill>
        <p:spPr>
          <a:xfrm>
            <a:off x="3498850" y="1882027"/>
            <a:ext cx="5194300" cy="330200"/>
          </a:xfrm>
          <a:prstGeom prst="rect">
            <a:avLst/>
          </a:prstGeom>
        </p:spPr>
      </p:pic>
      <p:sp>
        <p:nvSpPr>
          <p:cNvPr id="8" name="TextBox 7">
            <a:extLst>
              <a:ext uri="{FF2B5EF4-FFF2-40B4-BE49-F238E27FC236}">
                <a16:creationId xmlns:a16="http://schemas.microsoft.com/office/drawing/2014/main" id="{9DD1ADF5-54AC-D947-BF5A-5BEFFE823F3A}"/>
              </a:ext>
            </a:extLst>
          </p:cNvPr>
          <p:cNvSpPr txBox="1"/>
          <p:nvPr/>
        </p:nvSpPr>
        <p:spPr>
          <a:xfrm>
            <a:off x="1323975" y="3401632"/>
            <a:ext cx="10158413"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real numbers form a </a:t>
            </a:r>
            <a:r>
              <a:rPr lang="en-US" sz="2400" i="1" dirty="0">
                <a:latin typeface="Times New Roman" panose="02020603050405020304" pitchFamily="18" charset="0"/>
                <a:cs typeface="Times New Roman" panose="02020603050405020304" pitchFamily="18" charset="0"/>
              </a:rPr>
              <a:t>complete ordered field:</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Field: Closed under addition and multiplication, and</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every number except 0 has a multiplicative inverse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Ordered: We always have </a:t>
            </a:r>
            <a:r>
              <a:rPr lang="en-US" sz="2400"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or </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a</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Completeness: Every Cauchy sequence converges to a number in </a:t>
            </a:r>
            <a:r>
              <a:rPr lang="en-US" sz="2400" dirty="0" err="1">
                <a:latin typeface="Times New Roman" panose="02020603050405020304" pitchFamily="18" charset="0"/>
                <a:cs typeface="Times New Roman" panose="02020603050405020304" pitchFamily="18" charset="0"/>
              </a:rPr>
              <a:t>ℝ</a:t>
            </a:r>
            <a:endParaRPr lang="en-US" sz="2400" dirty="0">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There are </a:t>
            </a:r>
            <a:r>
              <a:rPr lang="en-US" sz="2400" i="1" dirty="0">
                <a:latin typeface="Times New Roman" panose="02020603050405020304" pitchFamily="18" charset="0"/>
                <a:cs typeface="Times New Roman" panose="02020603050405020304" pitchFamily="18" charset="0"/>
              </a:rPr>
              <a:t>much more real numbers </a:t>
            </a:r>
            <a:r>
              <a:rPr lang="en-US" sz="2400" dirty="0">
                <a:latin typeface="Times New Roman" panose="02020603050405020304" pitchFamily="18" charset="0"/>
                <a:cs typeface="Times New Roman" panose="02020603050405020304" pitchFamily="18" charset="0"/>
              </a:rPr>
              <a:t>than natural numbers</a:t>
            </a:r>
          </a:p>
        </p:txBody>
      </p:sp>
    </p:spTree>
    <p:extLst>
      <p:ext uri="{BB962C8B-B14F-4D97-AF65-F5344CB8AC3E}">
        <p14:creationId xmlns:p14="http://schemas.microsoft.com/office/powerpoint/2010/main" val="181763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7CA8-89F8-294E-99E6-D77B3C10DC26}"/>
              </a:ext>
            </a:extLst>
          </p:cNvPr>
          <p:cNvSpPr>
            <a:spLocks noGrp="1"/>
          </p:cNvSpPr>
          <p:nvPr>
            <p:ph type="title"/>
          </p:nvPr>
        </p:nvSpPr>
        <p:spPr/>
        <p:txBody>
          <a:bodyPr/>
          <a:lstStyle/>
          <a:p>
            <a:r>
              <a:rPr lang="en-US" dirty="0"/>
              <a:t>Complex numbers</a:t>
            </a:r>
          </a:p>
        </p:txBody>
      </p:sp>
      <p:sp>
        <p:nvSpPr>
          <p:cNvPr id="3" name="Content Placeholder 2">
            <a:extLst>
              <a:ext uri="{FF2B5EF4-FFF2-40B4-BE49-F238E27FC236}">
                <a16:creationId xmlns:a16="http://schemas.microsoft.com/office/drawing/2014/main" id="{B9DB87C6-FD91-9E49-9028-7EFBE906F9CF}"/>
              </a:ext>
            </a:extLst>
          </p:cNvPr>
          <p:cNvSpPr>
            <a:spLocks noGrp="1"/>
          </p:cNvSpPr>
          <p:nvPr>
            <p:ph idx="1"/>
          </p:nvPr>
        </p:nvSpPr>
        <p:spPr>
          <a:xfrm>
            <a:off x="838200" y="2842053"/>
            <a:ext cx="10515600" cy="3334909"/>
          </a:xfrm>
        </p:spPr>
        <p:txBody>
          <a:bodyPr/>
          <a:lstStyle/>
          <a:p>
            <a:r>
              <a:rPr lang="en-US" dirty="0"/>
              <a:t>An </a:t>
            </a:r>
            <a:r>
              <a:rPr lang="en-US" i="1" dirty="0"/>
              <a:t>algebraic extension</a:t>
            </a:r>
            <a:r>
              <a:rPr lang="en-US" dirty="0"/>
              <a:t> of reals</a:t>
            </a:r>
          </a:p>
          <a:p>
            <a:r>
              <a:rPr lang="en-US" dirty="0"/>
              <a:t>For </a:t>
            </a:r>
            <a:r>
              <a:rPr lang="en-US" i="1" dirty="0"/>
              <a:t>z = x</a:t>
            </a:r>
            <a:r>
              <a:rPr lang="en-US" dirty="0"/>
              <a:t> + </a:t>
            </a:r>
            <a:r>
              <a:rPr lang="en-US" dirty="0" err="1"/>
              <a:t>i</a:t>
            </a:r>
            <a:r>
              <a:rPr lang="en-US" dirty="0"/>
              <a:t> </a:t>
            </a:r>
            <a:r>
              <a:rPr lang="en-US" i="1" dirty="0"/>
              <a:t>y</a:t>
            </a:r>
            <a:r>
              <a:rPr lang="en-US" dirty="0"/>
              <a:t> :</a:t>
            </a:r>
          </a:p>
        </p:txBody>
      </p:sp>
      <p:pic>
        <p:nvPicPr>
          <p:cNvPr id="8" name="Picture 7">
            <a:extLst>
              <a:ext uri="{FF2B5EF4-FFF2-40B4-BE49-F238E27FC236}">
                <a16:creationId xmlns:a16="http://schemas.microsoft.com/office/drawing/2014/main" id="{F070F58A-6BD1-434E-9161-49801A462AC5}"/>
              </a:ext>
            </a:extLst>
          </p:cNvPr>
          <p:cNvPicPr>
            <a:picLocks noChangeAspect="1"/>
          </p:cNvPicPr>
          <p:nvPr/>
        </p:nvPicPr>
        <p:blipFill>
          <a:blip r:embed="rId3"/>
          <a:stretch>
            <a:fillRect/>
          </a:stretch>
        </p:blipFill>
        <p:spPr>
          <a:xfrm>
            <a:off x="3454993" y="1635083"/>
            <a:ext cx="5422900" cy="393700"/>
          </a:xfrm>
          <a:prstGeom prst="rect">
            <a:avLst/>
          </a:prstGeom>
        </p:spPr>
      </p:pic>
      <p:pic>
        <p:nvPicPr>
          <p:cNvPr id="9" name="Picture 8">
            <a:extLst>
              <a:ext uri="{FF2B5EF4-FFF2-40B4-BE49-F238E27FC236}">
                <a16:creationId xmlns:a16="http://schemas.microsoft.com/office/drawing/2014/main" id="{029EB8B1-0260-4545-91F1-96F372053A07}"/>
              </a:ext>
            </a:extLst>
          </p:cNvPr>
          <p:cNvPicPr>
            <a:picLocks noChangeAspect="1"/>
          </p:cNvPicPr>
          <p:nvPr/>
        </p:nvPicPr>
        <p:blipFill>
          <a:blip r:embed="rId4"/>
          <a:stretch>
            <a:fillRect/>
          </a:stretch>
        </p:blipFill>
        <p:spPr>
          <a:xfrm>
            <a:off x="2082800" y="4188255"/>
            <a:ext cx="4013200" cy="1422400"/>
          </a:xfrm>
          <a:prstGeom prst="rect">
            <a:avLst/>
          </a:prstGeom>
        </p:spPr>
      </p:pic>
      <p:grpSp>
        <p:nvGrpSpPr>
          <p:cNvPr id="12" name="Group 11">
            <a:extLst>
              <a:ext uri="{FF2B5EF4-FFF2-40B4-BE49-F238E27FC236}">
                <a16:creationId xmlns:a16="http://schemas.microsoft.com/office/drawing/2014/main" id="{2B3B841A-0847-EE4C-B46A-51BC23FCB7FC}"/>
              </a:ext>
            </a:extLst>
          </p:cNvPr>
          <p:cNvGrpSpPr/>
          <p:nvPr/>
        </p:nvGrpSpPr>
        <p:grpSpPr>
          <a:xfrm>
            <a:off x="7673431" y="681038"/>
            <a:ext cx="3494631" cy="5559304"/>
            <a:chOff x="8160407" y="-103622"/>
            <a:chExt cx="3494631" cy="5559304"/>
          </a:xfrm>
        </p:grpSpPr>
        <p:grpSp>
          <p:nvGrpSpPr>
            <p:cNvPr id="10" name="Group 9">
              <a:extLst>
                <a:ext uri="{FF2B5EF4-FFF2-40B4-BE49-F238E27FC236}">
                  <a16:creationId xmlns:a16="http://schemas.microsoft.com/office/drawing/2014/main" id="{36416B39-74EF-184D-975B-3435ACA88DCC}"/>
                </a:ext>
              </a:extLst>
            </p:cNvPr>
            <p:cNvGrpSpPr/>
            <p:nvPr/>
          </p:nvGrpSpPr>
          <p:grpSpPr>
            <a:xfrm>
              <a:off x="8160407" y="-103622"/>
              <a:ext cx="3494631" cy="5037467"/>
              <a:chOff x="8160407" y="-103622"/>
              <a:chExt cx="3494631" cy="5037467"/>
            </a:xfrm>
          </p:grpSpPr>
          <p:pic>
            <p:nvPicPr>
              <p:cNvPr id="6" name="Picture 5">
                <a:extLst>
                  <a:ext uri="{FF2B5EF4-FFF2-40B4-BE49-F238E27FC236}">
                    <a16:creationId xmlns:a16="http://schemas.microsoft.com/office/drawing/2014/main" id="{852BB456-0128-3741-8A9D-92B13E456D6C}"/>
                  </a:ext>
                </a:extLst>
              </p:cNvPr>
              <p:cNvPicPr>
                <a:picLocks noChangeAspect="1"/>
              </p:cNvPicPr>
              <p:nvPr/>
            </p:nvPicPr>
            <p:blipFill>
              <a:blip r:embed="rId5"/>
              <a:stretch>
                <a:fillRect/>
              </a:stretch>
            </p:blipFill>
            <p:spPr>
              <a:xfrm rot="1157594">
                <a:off x="8655885" y="1424836"/>
                <a:ext cx="2999153" cy="3509009"/>
              </a:xfrm>
              <a:prstGeom prst="rect">
                <a:avLst/>
              </a:prstGeom>
            </p:spPr>
          </p:pic>
          <p:sp>
            <p:nvSpPr>
              <p:cNvPr id="7" name="Oval Callout 6">
                <a:extLst>
                  <a:ext uri="{FF2B5EF4-FFF2-40B4-BE49-F238E27FC236}">
                    <a16:creationId xmlns:a16="http://schemas.microsoft.com/office/drawing/2014/main" id="{BFA07644-711C-EC47-A832-59A066741414}"/>
                  </a:ext>
                </a:extLst>
              </p:cNvPr>
              <p:cNvSpPr/>
              <p:nvPr/>
            </p:nvSpPr>
            <p:spPr>
              <a:xfrm flipH="1">
                <a:off x="8160407" y="-103622"/>
                <a:ext cx="2722308" cy="209949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numbers have no use, they are </a:t>
                </a:r>
                <a:r>
                  <a:rPr lang="en-US" i="1" dirty="0"/>
                  <a:t>imaginary</a:t>
                </a:r>
                <a:endParaRPr lang="en-US" dirty="0"/>
              </a:p>
            </p:txBody>
          </p:sp>
        </p:grpSp>
        <p:sp>
          <p:nvSpPr>
            <p:cNvPr id="11" name="TextBox 10">
              <a:extLst>
                <a:ext uri="{FF2B5EF4-FFF2-40B4-BE49-F238E27FC236}">
                  <a16:creationId xmlns:a16="http://schemas.microsoft.com/office/drawing/2014/main" id="{A9C35DC4-33E2-D24D-AF46-3A60CEF965A2}"/>
                </a:ext>
              </a:extLst>
            </p:cNvPr>
            <p:cNvSpPr txBox="1"/>
            <p:nvPr/>
          </p:nvSpPr>
          <p:spPr>
            <a:xfrm>
              <a:off x="8301039" y="5086350"/>
              <a:ext cx="305276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René Descartes (1596–1650)</a:t>
              </a:r>
            </a:p>
          </p:txBody>
        </p:sp>
      </p:grpSp>
    </p:spTree>
    <p:extLst>
      <p:ext uri="{BB962C8B-B14F-4D97-AF65-F5344CB8AC3E}">
        <p14:creationId xmlns:p14="http://schemas.microsoft.com/office/powerpoint/2010/main" val="58425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F62A-6F20-FA4B-A043-2A90ADC7685F}"/>
              </a:ext>
            </a:extLst>
          </p:cNvPr>
          <p:cNvSpPr>
            <a:spLocks noGrp="1"/>
          </p:cNvSpPr>
          <p:nvPr>
            <p:ph type="title"/>
          </p:nvPr>
        </p:nvSpPr>
        <p:spPr/>
        <p:txBody>
          <a:bodyPr/>
          <a:lstStyle/>
          <a:p>
            <a:r>
              <a:rPr lang="en-US" dirty="0"/>
              <a:t>Geometric interpretation</a:t>
            </a:r>
          </a:p>
        </p:txBody>
      </p:sp>
      <p:sp>
        <p:nvSpPr>
          <p:cNvPr id="4" name="Content Placeholder 3">
            <a:extLst>
              <a:ext uri="{FF2B5EF4-FFF2-40B4-BE49-F238E27FC236}">
                <a16:creationId xmlns:a16="http://schemas.microsoft.com/office/drawing/2014/main" id="{4048EDB7-FE76-8F48-B653-2FF9713E3F6F}"/>
              </a:ext>
            </a:extLst>
          </p:cNvPr>
          <p:cNvSpPr>
            <a:spLocks noGrp="1"/>
          </p:cNvSpPr>
          <p:nvPr>
            <p:ph sz="half" idx="2"/>
          </p:nvPr>
        </p:nvSpPr>
        <p:spPr/>
        <p:txBody>
          <a:bodyPr/>
          <a:lstStyle/>
          <a:p>
            <a:r>
              <a:rPr lang="en-US" dirty="0"/>
              <a:t>Discovered by the Norwegian mathematician and cartographer Caspar Wessel (1797)</a:t>
            </a:r>
          </a:p>
          <a:p>
            <a:r>
              <a:rPr lang="en-US" dirty="0"/>
              <a:t>Multiplication rule:</a:t>
            </a:r>
          </a:p>
        </p:txBody>
      </p:sp>
      <p:pic>
        <p:nvPicPr>
          <p:cNvPr id="5" name="Picture 4">
            <a:extLst>
              <a:ext uri="{FF2B5EF4-FFF2-40B4-BE49-F238E27FC236}">
                <a16:creationId xmlns:a16="http://schemas.microsoft.com/office/drawing/2014/main" id="{DBCA1D54-4275-A443-A48C-75D5FD296C24}"/>
              </a:ext>
            </a:extLst>
          </p:cNvPr>
          <p:cNvPicPr>
            <a:picLocks noChangeAspect="1"/>
          </p:cNvPicPr>
          <p:nvPr/>
        </p:nvPicPr>
        <p:blipFill>
          <a:blip r:embed="rId2"/>
          <a:stretch>
            <a:fillRect/>
          </a:stretch>
        </p:blipFill>
        <p:spPr>
          <a:xfrm>
            <a:off x="623888" y="2189163"/>
            <a:ext cx="5867400" cy="3987800"/>
          </a:xfrm>
          <a:prstGeom prst="rect">
            <a:avLst/>
          </a:prstGeom>
        </p:spPr>
      </p:pic>
      <p:pic>
        <p:nvPicPr>
          <p:cNvPr id="7" name="Picture 6">
            <a:extLst>
              <a:ext uri="{FF2B5EF4-FFF2-40B4-BE49-F238E27FC236}">
                <a16:creationId xmlns:a16="http://schemas.microsoft.com/office/drawing/2014/main" id="{DC402672-9496-AD4C-BF2D-037D6E96137C}"/>
              </a:ext>
            </a:extLst>
          </p:cNvPr>
          <p:cNvPicPr>
            <a:picLocks noChangeAspect="1"/>
          </p:cNvPicPr>
          <p:nvPr/>
        </p:nvPicPr>
        <p:blipFill>
          <a:blip r:embed="rId3"/>
          <a:stretch>
            <a:fillRect/>
          </a:stretch>
        </p:blipFill>
        <p:spPr>
          <a:xfrm>
            <a:off x="623888" y="2189163"/>
            <a:ext cx="5867400" cy="3987800"/>
          </a:xfrm>
          <a:prstGeom prst="rect">
            <a:avLst/>
          </a:prstGeom>
        </p:spPr>
      </p:pic>
      <p:pic>
        <p:nvPicPr>
          <p:cNvPr id="9" name="Picture 8">
            <a:extLst>
              <a:ext uri="{FF2B5EF4-FFF2-40B4-BE49-F238E27FC236}">
                <a16:creationId xmlns:a16="http://schemas.microsoft.com/office/drawing/2014/main" id="{15E84575-ED83-814B-873E-1EC29F0E6CFF}"/>
              </a:ext>
            </a:extLst>
          </p:cNvPr>
          <p:cNvPicPr>
            <a:picLocks noChangeAspect="1"/>
          </p:cNvPicPr>
          <p:nvPr/>
        </p:nvPicPr>
        <p:blipFill>
          <a:blip r:embed="rId4"/>
          <a:stretch>
            <a:fillRect/>
          </a:stretch>
        </p:blipFill>
        <p:spPr>
          <a:xfrm>
            <a:off x="623888" y="2189163"/>
            <a:ext cx="5867400" cy="3987800"/>
          </a:xfrm>
          <a:prstGeom prst="rect">
            <a:avLst/>
          </a:prstGeom>
        </p:spPr>
      </p:pic>
      <p:pic>
        <p:nvPicPr>
          <p:cNvPr id="11" name="Picture 10">
            <a:extLst>
              <a:ext uri="{FF2B5EF4-FFF2-40B4-BE49-F238E27FC236}">
                <a16:creationId xmlns:a16="http://schemas.microsoft.com/office/drawing/2014/main" id="{1690C5B3-719B-8F44-AC79-537205253EF5}"/>
              </a:ext>
            </a:extLst>
          </p:cNvPr>
          <p:cNvPicPr>
            <a:picLocks noChangeAspect="1"/>
          </p:cNvPicPr>
          <p:nvPr/>
        </p:nvPicPr>
        <p:blipFill>
          <a:blip r:embed="rId5"/>
          <a:stretch>
            <a:fillRect/>
          </a:stretch>
        </p:blipFill>
        <p:spPr>
          <a:xfrm>
            <a:off x="623888" y="2189163"/>
            <a:ext cx="5867400" cy="3987800"/>
          </a:xfrm>
          <a:prstGeom prst="rect">
            <a:avLst/>
          </a:prstGeom>
        </p:spPr>
      </p:pic>
      <p:pic>
        <p:nvPicPr>
          <p:cNvPr id="13" name="Picture 12">
            <a:extLst>
              <a:ext uri="{FF2B5EF4-FFF2-40B4-BE49-F238E27FC236}">
                <a16:creationId xmlns:a16="http://schemas.microsoft.com/office/drawing/2014/main" id="{95054DD0-164F-8242-87DE-1CCEC8B6B2BA}"/>
              </a:ext>
            </a:extLst>
          </p:cNvPr>
          <p:cNvPicPr>
            <a:picLocks noChangeAspect="1"/>
          </p:cNvPicPr>
          <p:nvPr/>
        </p:nvPicPr>
        <p:blipFill>
          <a:blip r:embed="rId6"/>
          <a:stretch>
            <a:fillRect/>
          </a:stretch>
        </p:blipFill>
        <p:spPr>
          <a:xfrm>
            <a:off x="6921500" y="3867150"/>
            <a:ext cx="3683000" cy="838200"/>
          </a:xfrm>
          <a:prstGeom prst="rect">
            <a:avLst/>
          </a:prstGeom>
        </p:spPr>
      </p:pic>
    </p:spTree>
    <p:extLst>
      <p:ext uri="{BB962C8B-B14F-4D97-AF65-F5344CB8AC3E}">
        <p14:creationId xmlns:p14="http://schemas.microsoft.com/office/powerpoint/2010/main" val="113651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FB3B-F607-AE48-8CBF-F8E16C96FA8D}"/>
              </a:ext>
            </a:extLst>
          </p:cNvPr>
          <p:cNvSpPr>
            <a:spLocks noGrp="1"/>
          </p:cNvSpPr>
          <p:nvPr>
            <p:ph type="title"/>
          </p:nvPr>
        </p:nvSpPr>
        <p:spPr/>
        <p:txBody>
          <a:bodyPr/>
          <a:lstStyle/>
          <a:p>
            <a:r>
              <a:rPr lang="en-US" dirty="0"/>
              <a:t>Fundamental theorem of algebra</a:t>
            </a:r>
          </a:p>
        </p:txBody>
      </p:sp>
      <p:pic>
        <p:nvPicPr>
          <p:cNvPr id="11" name="Content Placeholder 10">
            <a:extLst>
              <a:ext uri="{FF2B5EF4-FFF2-40B4-BE49-F238E27FC236}">
                <a16:creationId xmlns:a16="http://schemas.microsoft.com/office/drawing/2014/main" id="{918193F9-A58B-7C40-A36C-7958CF160565}"/>
              </a:ext>
            </a:extLst>
          </p:cNvPr>
          <p:cNvPicPr>
            <a:picLocks noGrp="1" noChangeAspect="1"/>
          </p:cNvPicPr>
          <p:nvPr>
            <p:ph idx="1"/>
          </p:nvPr>
        </p:nvPicPr>
        <p:blipFill>
          <a:blip r:embed="rId2"/>
          <a:stretch>
            <a:fillRect/>
          </a:stretch>
        </p:blipFill>
        <p:spPr>
          <a:xfrm>
            <a:off x="960362" y="1871664"/>
            <a:ext cx="10393438" cy="3747294"/>
          </a:xfrm>
        </p:spPr>
      </p:pic>
    </p:spTree>
    <p:extLst>
      <p:ext uri="{BB962C8B-B14F-4D97-AF65-F5344CB8AC3E}">
        <p14:creationId xmlns:p14="http://schemas.microsoft.com/office/powerpoint/2010/main" val="334941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2FB1-B500-4A4B-9F1F-4CB03C0B24F9}"/>
              </a:ext>
            </a:extLst>
          </p:cNvPr>
          <p:cNvSpPr>
            <a:spLocks noGrp="1"/>
          </p:cNvSpPr>
          <p:nvPr>
            <p:ph type="title"/>
          </p:nvPr>
        </p:nvSpPr>
        <p:spPr/>
        <p:txBody>
          <a:bodyPr/>
          <a:lstStyle/>
          <a:p>
            <a:r>
              <a:rPr lang="en-US" dirty="0"/>
              <a:t>Euclidean space</a:t>
            </a:r>
          </a:p>
        </p:txBody>
      </p:sp>
      <p:sp>
        <p:nvSpPr>
          <p:cNvPr id="3" name="Text Placeholder 2">
            <a:extLst>
              <a:ext uri="{FF2B5EF4-FFF2-40B4-BE49-F238E27FC236}">
                <a16:creationId xmlns:a16="http://schemas.microsoft.com/office/drawing/2014/main" id="{2490BB3A-C768-7D4B-88FD-8526909BAF5F}"/>
              </a:ext>
            </a:extLst>
          </p:cNvPr>
          <p:cNvSpPr>
            <a:spLocks noGrp="1"/>
          </p:cNvSpPr>
          <p:nvPr>
            <p:ph type="body" idx="1"/>
          </p:nvPr>
        </p:nvSpPr>
        <p:spPr/>
        <p:txBody>
          <a:bodyPr/>
          <a:lstStyle/>
          <a:p>
            <a:r>
              <a:rPr lang="en-US" dirty="0"/>
              <a:t>The foundation of physics</a:t>
            </a:r>
          </a:p>
        </p:txBody>
      </p:sp>
    </p:spTree>
    <p:extLst>
      <p:ext uri="{BB962C8B-B14F-4D97-AF65-F5344CB8AC3E}">
        <p14:creationId xmlns:p14="http://schemas.microsoft.com/office/powerpoint/2010/main" val="186853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4F68-C9B3-D04A-BA9D-2042AFC5ED18}"/>
              </a:ext>
            </a:extLst>
          </p:cNvPr>
          <p:cNvSpPr>
            <a:spLocks noGrp="1"/>
          </p:cNvSpPr>
          <p:nvPr>
            <p:ph type="title"/>
          </p:nvPr>
        </p:nvSpPr>
        <p:spPr/>
        <p:txBody>
          <a:bodyPr/>
          <a:lstStyle/>
          <a:p>
            <a:r>
              <a:rPr lang="en-US" dirty="0"/>
              <a:t>Tuples of real or complex numbers</a:t>
            </a:r>
          </a:p>
        </p:txBody>
      </p:sp>
      <p:pic>
        <p:nvPicPr>
          <p:cNvPr id="4" name="Picture 3">
            <a:extLst>
              <a:ext uri="{FF2B5EF4-FFF2-40B4-BE49-F238E27FC236}">
                <a16:creationId xmlns:a16="http://schemas.microsoft.com/office/drawing/2014/main" id="{62F75065-3DF9-3C41-B0D9-9CD1C2B1C686}"/>
              </a:ext>
            </a:extLst>
          </p:cNvPr>
          <p:cNvPicPr>
            <a:picLocks noChangeAspect="1"/>
          </p:cNvPicPr>
          <p:nvPr/>
        </p:nvPicPr>
        <p:blipFill>
          <a:blip r:embed="rId3"/>
          <a:stretch>
            <a:fillRect/>
          </a:stretch>
        </p:blipFill>
        <p:spPr>
          <a:xfrm>
            <a:off x="1976005" y="2193059"/>
            <a:ext cx="3086100" cy="393700"/>
          </a:xfrm>
          <a:prstGeom prst="rect">
            <a:avLst/>
          </a:prstGeom>
        </p:spPr>
      </p:pic>
      <p:pic>
        <p:nvPicPr>
          <p:cNvPr id="5" name="Picture 4">
            <a:extLst>
              <a:ext uri="{FF2B5EF4-FFF2-40B4-BE49-F238E27FC236}">
                <a16:creationId xmlns:a16="http://schemas.microsoft.com/office/drawing/2014/main" id="{4DC0F670-A841-C44E-B7F2-6EBFC632186B}"/>
              </a:ext>
            </a:extLst>
          </p:cNvPr>
          <p:cNvPicPr>
            <a:picLocks noChangeAspect="1"/>
          </p:cNvPicPr>
          <p:nvPr/>
        </p:nvPicPr>
        <p:blipFill>
          <a:blip r:embed="rId4"/>
          <a:stretch>
            <a:fillRect/>
          </a:stretch>
        </p:blipFill>
        <p:spPr>
          <a:xfrm>
            <a:off x="1690255" y="2913496"/>
            <a:ext cx="3657600" cy="393700"/>
          </a:xfrm>
          <a:prstGeom prst="rect">
            <a:avLst/>
          </a:prstGeom>
        </p:spPr>
      </p:pic>
      <p:pic>
        <p:nvPicPr>
          <p:cNvPr id="6" name="Picture 5">
            <a:extLst>
              <a:ext uri="{FF2B5EF4-FFF2-40B4-BE49-F238E27FC236}">
                <a16:creationId xmlns:a16="http://schemas.microsoft.com/office/drawing/2014/main" id="{288E06F4-DB51-324F-8005-36D29F5E5CA7}"/>
              </a:ext>
            </a:extLst>
          </p:cNvPr>
          <p:cNvPicPr>
            <a:picLocks noChangeAspect="1"/>
          </p:cNvPicPr>
          <p:nvPr/>
        </p:nvPicPr>
        <p:blipFill>
          <a:blip r:embed="rId5"/>
          <a:stretch>
            <a:fillRect/>
          </a:stretch>
        </p:blipFill>
        <p:spPr>
          <a:xfrm>
            <a:off x="2090305" y="3633933"/>
            <a:ext cx="2857500" cy="330200"/>
          </a:xfrm>
          <a:prstGeom prst="rect">
            <a:avLst/>
          </a:prstGeom>
        </p:spPr>
      </p:pic>
      <p:pic>
        <p:nvPicPr>
          <p:cNvPr id="7" name="Picture 6">
            <a:extLst>
              <a:ext uri="{FF2B5EF4-FFF2-40B4-BE49-F238E27FC236}">
                <a16:creationId xmlns:a16="http://schemas.microsoft.com/office/drawing/2014/main" id="{60B14F74-BE12-1246-B07D-A54168331A17}"/>
              </a:ext>
            </a:extLst>
          </p:cNvPr>
          <p:cNvPicPr>
            <a:picLocks noChangeAspect="1"/>
          </p:cNvPicPr>
          <p:nvPr/>
        </p:nvPicPr>
        <p:blipFill>
          <a:blip r:embed="rId6"/>
          <a:stretch>
            <a:fillRect/>
          </a:stretch>
        </p:blipFill>
        <p:spPr>
          <a:xfrm>
            <a:off x="2090305" y="4290870"/>
            <a:ext cx="2755900" cy="330200"/>
          </a:xfrm>
          <a:prstGeom prst="rect">
            <a:avLst/>
          </a:prstGeom>
        </p:spPr>
      </p:pic>
      <p:pic>
        <p:nvPicPr>
          <p:cNvPr id="8" name="Picture 7">
            <a:extLst>
              <a:ext uri="{FF2B5EF4-FFF2-40B4-BE49-F238E27FC236}">
                <a16:creationId xmlns:a16="http://schemas.microsoft.com/office/drawing/2014/main" id="{2FB8648A-304C-2B45-855A-F37501368D30}"/>
              </a:ext>
            </a:extLst>
          </p:cNvPr>
          <p:cNvPicPr>
            <a:picLocks noChangeAspect="1"/>
          </p:cNvPicPr>
          <p:nvPr/>
        </p:nvPicPr>
        <p:blipFill>
          <a:blip r:embed="rId7"/>
          <a:stretch>
            <a:fillRect/>
          </a:stretch>
        </p:blipFill>
        <p:spPr>
          <a:xfrm>
            <a:off x="7644245" y="2385870"/>
            <a:ext cx="1143000" cy="2235200"/>
          </a:xfrm>
          <a:prstGeom prst="rect">
            <a:avLst/>
          </a:prstGeom>
        </p:spPr>
      </p:pic>
      <p:sp>
        <p:nvSpPr>
          <p:cNvPr id="9" name="Oval Callout 8">
            <a:extLst>
              <a:ext uri="{FF2B5EF4-FFF2-40B4-BE49-F238E27FC236}">
                <a16:creationId xmlns:a16="http://schemas.microsoft.com/office/drawing/2014/main" id="{FE34CA6E-A62B-DE4D-AE7F-4E004B69D222}"/>
              </a:ext>
            </a:extLst>
          </p:cNvPr>
          <p:cNvSpPr/>
          <p:nvPr/>
        </p:nvSpPr>
        <p:spPr>
          <a:xfrm flipH="1">
            <a:off x="8787245" y="4500129"/>
            <a:ext cx="2493818" cy="2036905"/>
          </a:xfrm>
          <a:prstGeom prst="wedgeEllipseCallout">
            <a:avLst>
              <a:gd name="adj1" fmla="val 34723"/>
              <a:gd name="adj2" fmla="val -769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the variables of a quantum chemical method</a:t>
            </a:r>
          </a:p>
        </p:txBody>
      </p:sp>
      <p:pic>
        <p:nvPicPr>
          <p:cNvPr id="10" name="Picture 9">
            <a:extLst>
              <a:ext uri="{FF2B5EF4-FFF2-40B4-BE49-F238E27FC236}">
                <a16:creationId xmlns:a16="http://schemas.microsoft.com/office/drawing/2014/main" id="{278EC00A-CD20-B443-9522-7A7599B484F3}"/>
              </a:ext>
            </a:extLst>
          </p:cNvPr>
          <p:cNvPicPr>
            <a:picLocks noChangeAspect="1"/>
          </p:cNvPicPr>
          <p:nvPr/>
        </p:nvPicPr>
        <p:blipFill>
          <a:blip r:embed="rId8"/>
          <a:stretch>
            <a:fillRect/>
          </a:stretch>
        </p:blipFill>
        <p:spPr>
          <a:xfrm>
            <a:off x="2407805" y="5251882"/>
            <a:ext cx="2120900" cy="266700"/>
          </a:xfrm>
          <a:prstGeom prst="rect">
            <a:avLst/>
          </a:prstGeom>
        </p:spPr>
      </p:pic>
      <p:sp>
        <p:nvSpPr>
          <p:cNvPr id="11" name="Oval Callout 10">
            <a:extLst>
              <a:ext uri="{FF2B5EF4-FFF2-40B4-BE49-F238E27FC236}">
                <a16:creationId xmlns:a16="http://schemas.microsoft.com/office/drawing/2014/main" id="{BCC63085-F8A7-9841-98A5-4389F7078F66}"/>
              </a:ext>
            </a:extLst>
          </p:cNvPr>
          <p:cNvSpPr/>
          <p:nvPr/>
        </p:nvSpPr>
        <p:spPr>
          <a:xfrm>
            <a:off x="3737263" y="3035553"/>
            <a:ext cx="2649683" cy="185716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evolution,</a:t>
            </a:r>
          </a:p>
          <a:p>
            <a:pPr algn="ctr"/>
            <a:r>
              <a:rPr lang="en-US" dirty="0"/>
              <a:t>magnetic fields</a:t>
            </a:r>
          </a:p>
          <a:p>
            <a:pPr algn="ctr"/>
            <a:r>
              <a:rPr lang="en-US" dirty="0"/>
              <a:t>require complex numbers!</a:t>
            </a:r>
          </a:p>
        </p:txBody>
      </p:sp>
    </p:spTree>
    <p:extLst>
      <p:ext uri="{BB962C8B-B14F-4D97-AF65-F5344CB8AC3E}">
        <p14:creationId xmlns:p14="http://schemas.microsoft.com/office/powerpoint/2010/main" val="6846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18AA-D9B3-2A42-9372-65E9B293B025}"/>
              </a:ext>
            </a:extLst>
          </p:cNvPr>
          <p:cNvSpPr>
            <a:spLocks noGrp="1"/>
          </p:cNvSpPr>
          <p:nvPr>
            <p:ph type="title"/>
          </p:nvPr>
        </p:nvSpPr>
        <p:spPr/>
        <p:txBody>
          <a:bodyPr/>
          <a:lstStyle/>
          <a:p>
            <a:r>
              <a:rPr lang="en-US" dirty="0"/>
              <a:t>The Schrödinger equation</a:t>
            </a:r>
          </a:p>
        </p:txBody>
      </p:sp>
      <p:pic>
        <p:nvPicPr>
          <p:cNvPr id="4" name="Content Placeholder 3">
            <a:extLst>
              <a:ext uri="{FF2B5EF4-FFF2-40B4-BE49-F238E27FC236}">
                <a16:creationId xmlns:a16="http://schemas.microsoft.com/office/drawing/2014/main" id="{36901DC4-2083-D742-A5D1-6873A48678C9}"/>
              </a:ext>
            </a:extLst>
          </p:cNvPr>
          <p:cNvPicPr>
            <a:picLocks noGrp="1" noChangeAspect="1"/>
          </p:cNvPicPr>
          <p:nvPr>
            <p:ph idx="1"/>
          </p:nvPr>
        </p:nvPicPr>
        <p:blipFill>
          <a:blip r:embed="rId2"/>
          <a:stretch>
            <a:fillRect/>
          </a:stretch>
        </p:blipFill>
        <p:spPr>
          <a:xfrm>
            <a:off x="2043546" y="2086697"/>
            <a:ext cx="1295400" cy="254000"/>
          </a:xfrm>
          <a:prstGeom prst="rect">
            <a:avLst/>
          </a:prstGeom>
        </p:spPr>
      </p:pic>
      <p:pic>
        <p:nvPicPr>
          <p:cNvPr id="5" name="Picture 4">
            <a:extLst>
              <a:ext uri="{FF2B5EF4-FFF2-40B4-BE49-F238E27FC236}">
                <a16:creationId xmlns:a16="http://schemas.microsoft.com/office/drawing/2014/main" id="{2946307E-942A-3746-A4B9-B46F60D001C7}"/>
              </a:ext>
            </a:extLst>
          </p:cNvPr>
          <p:cNvPicPr>
            <a:picLocks noChangeAspect="1"/>
          </p:cNvPicPr>
          <p:nvPr/>
        </p:nvPicPr>
        <p:blipFill>
          <a:blip r:embed="rId3"/>
          <a:stretch>
            <a:fillRect/>
          </a:stretch>
        </p:blipFill>
        <p:spPr>
          <a:xfrm>
            <a:off x="7588250" y="2340697"/>
            <a:ext cx="1892300" cy="406400"/>
          </a:xfrm>
          <a:prstGeom prst="rect">
            <a:avLst/>
          </a:prstGeom>
        </p:spPr>
      </p:pic>
      <p:pic>
        <p:nvPicPr>
          <p:cNvPr id="6" name="Picture 5">
            <a:extLst>
              <a:ext uri="{FF2B5EF4-FFF2-40B4-BE49-F238E27FC236}">
                <a16:creationId xmlns:a16="http://schemas.microsoft.com/office/drawing/2014/main" id="{A52ECBB8-BD1C-9E45-BB5B-E11CE154C61F}"/>
              </a:ext>
            </a:extLst>
          </p:cNvPr>
          <p:cNvPicPr>
            <a:picLocks noChangeAspect="1"/>
          </p:cNvPicPr>
          <p:nvPr/>
        </p:nvPicPr>
        <p:blipFill>
          <a:blip r:embed="rId4"/>
          <a:stretch>
            <a:fillRect/>
          </a:stretch>
        </p:blipFill>
        <p:spPr>
          <a:xfrm>
            <a:off x="1637146" y="4274489"/>
            <a:ext cx="2108200" cy="762000"/>
          </a:xfrm>
          <a:prstGeom prst="rect">
            <a:avLst/>
          </a:prstGeom>
        </p:spPr>
      </p:pic>
      <p:sp>
        <p:nvSpPr>
          <p:cNvPr id="7" name="Oval Callout 6">
            <a:extLst>
              <a:ext uri="{FF2B5EF4-FFF2-40B4-BE49-F238E27FC236}">
                <a16:creationId xmlns:a16="http://schemas.microsoft.com/office/drawing/2014/main" id="{49F4ACA4-D34E-C842-A503-AA2758B62F58}"/>
              </a:ext>
            </a:extLst>
          </p:cNvPr>
          <p:cNvSpPr/>
          <p:nvPr/>
        </p:nvSpPr>
        <p:spPr>
          <a:xfrm>
            <a:off x="7841672" y="3055289"/>
            <a:ext cx="2244437" cy="1607489"/>
          </a:xfrm>
          <a:prstGeom prst="wedgeEllipseCallout">
            <a:avLst>
              <a:gd name="adj1" fmla="val -42438"/>
              <a:gd name="adj2" fmla="val -64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a:t>
            </a:r>
            <a:r>
              <a:rPr lang="en-US" dirty="0" err="1"/>
              <a:t>ket</a:t>
            </a:r>
            <a:r>
              <a:rPr lang="en-US" dirty="0"/>
              <a:t> notation</a:t>
            </a:r>
          </a:p>
        </p:txBody>
      </p:sp>
      <p:sp>
        <p:nvSpPr>
          <p:cNvPr id="8" name="Oval Callout 7">
            <a:extLst>
              <a:ext uri="{FF2B5EF4-FFF2-40B4-BE49-F238E27FC236}">
                <a16:creationId xmlns:a16="http://schemas.microsoft.com/office/drawing/2014/main" id="{2F9928F1-0D3A-3B47-80EA-F8172B488BA3}"/>
              </a:ext>
            </a:extLst>
          </p:cNvPr>
          <p:cNvSpPr/>
          <p:nvPr/>
        </p:nvSpPr>
        <p:spPr>
          <a:xfrm>
            <a:off x="3948545" y="2747097"/>
            <a:ext cx="1870364" cy="1527392"/>
          </a:xfrm>
          <a:prstGeom prst="wedgeEllipseCallout">
            <a:avLst>
              <a:gd name="adj1" fmla="val -82314"/>
              <a:gd name="adj2" fmla="val -68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Matrix eigenvalue equation</a:t>
            </a:r>
          </a:p>
        </p:txBody>
      </p:sp>
      <p:sp>
        <p:nvSpPr>
          <p:cNvPr id="9" name="Oval Callout 8">
            <a:extLst>
              <a:ext uri="{FF2B5EF4-FFF2-40B4-BE49-F238E27FC236}">
                <a16:creationId xmlns:a16="http://schemas.microsoft.com/office/drawing/2014/main" id="{4C551ABB-B7D9-BB43-9DDC-56FD43A15305}"/>
              </a:ext>
            </a:extLst>
          </p:cNvPr>
          <p:cNvSpPr/>
          <p:nvPr/>
        </p:nvSpPr>
        <p:spPr>
          <a:xfrm>
            <a:off x="4433454" y="4743093"/>
            <a:ext cx="2244437" cy="1502495"/>
          </a:xfrm>
          <a:prstGeom prst="wedgeEllipseCallout">
            <a:avLst>
              <a:gd name="adj1" fmla="val -119907"/>
              <a:gd name="adj2" fmla="val -33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Time-dependent Schrödinger eq.</a:t>
            </a:r>
          </a:p>
        </p:txBody>
      </p:sp>
    </p:spTree>
    <p:extLst>
      <p:ext uri="{BB962C8B-B14F-4D97-AF65-F5344CB8AC3E}">
        <p14:creationId xmlns:p14="http://schemas.microsoft.com/office/powerpoint/2010/main" val="74586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0A2-A511-F946-B301-A33FA623A1AC}"/>
              </a:ext>
            </a:extLst>
          </p:cNvPr>
          <p:cNvSpPr>
            <a:spLocks noGrp="1"/>
          </p:cNvSpPr>
          <p:nvPr>
            <p:ph type="title"/>
          </p:nvPr>
        </p:nvSpPr>
        <p:spPr/>
        <p:txBody>
          <a:bodyPr/>
          <a:lstStyle/>
          <a:p>
            <a:r>
              <a:rPr lang="en-US" dirty="0"/>
              <a:t>Vectors</a:t>
            </a:r>
          </a:p>
        </p:txBody>
      </p:sp>
      <p:sp>
        <p:nvSpPr>
          <p:cNvPr id="3" name="Content Placeholder 2">
            <a:extLst>
              <a:ext uri="{FF2B5EF4-FFF2-40B4-BE49-F238E27FC236}">
                <a16:creationId xmlns:a16="http://schemas.microsoft.com/office/drawing/2014/main" id="{67EFF503-A9DC-2F4F-9BF3-E6027DB6A2FC}"/>
              </a:ext>
            </a:extLst>
          </p:cNvPr>
          <p:cNvSpPr>
            <a:spLocks noGrp="1"/>
          </p:cNvSpPr>
          <p:nvPr>
            <p:ph idx="1"/>
          </p:nvPr>
        </p:nvSpPr>
        <p:spPr/>
        <p:txBody>
          <a:bodyPr/>
          <a:lstStyle/>
          <a:p>
            <a:r>
              <a:rPr lang="en-US" dirty="0"/>
              <a:t>By elementwise addition and scalar multiplication, we obtain a </a:t>
            </a:r>
            <a:r>
              <a:rPr lang="en-US" i="1" dirty="0"/>
              <a:t>vector space</a:t>
            </a:r>
          </a:p>
          <a:p>
            <a:r>
              <a:rPr lang="en-US" dirty="0"/>
              <a:t>By introducing an </a:t>
            </a:r>
            <a:r>
              <a:rPr lang="en-US" i="1" dirty="0"/>
              <a:t>inner product</a:t>
            </a:r>
            <a:r>
              <a:rPr lang="en-US" dirty="0"/>
              <a:t> we obtain an </a:t>
            </a:r>
            <a:r>
              <a:rPr lang="en-US" i="1" dirty="0"/>
              <a:t>inner product space – Euclidean space</a:t>
            </a:r>
            <a:endParaRPr lang="en-US" dirty="0"/>
          </a:p>
        </p:txBody>
      </p:sp>
      <p:pic>
        <p:nvPicPr>
          <p:cNvPr id="5" name="Picture 4">
            <a:extLst>
              <a:ext uri="{FF2B5EF4-FFF2-40B4-BE49-F238E27FC236}">
                <a16:creationId xmlns:a16="http://schemas.microsoft.com/office/drawing/2014/main" id="{1F4F7C30-5847-7044-9B6C-3699E83333A8}"/>
              </a:ext>
            </a:extLst>
          </p:cNvPr>
          <p:cNvPicPr>
            <a:picLocks noChangeAspect="1"/>
          </p:cNvPicPr>
          <p:nvPr/>
        </p:nvPicPr>
        <p:blipFill>
          <a:blip r:embed="rId2"/>
          <a:stretch>
            <a:fillRect/>
          </a:stretch>
        </p:blipFill>
        <p:spPr>
          <a:xfrm>
            <a:off x="3771323" y="3780343"/>
            <a:ext cx="4014932" cy="2890126"/>
          </a:xfrm>
          <a:prstGeom prst="rect">
            <a:avLst/>
          </a:prstGeom>
        </p:spPr>
      </p:pic>
    </p:spTree>
    <p:extLst>
      <p:ext uri="{BB962C8B-B14F-4D97-AF65-F5344CB8AC3E}">
        <p14:creationId xmlns:p14="http://schemas.microsoft.com/office/powerpoint/2010/main" val="254544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E321-1F8B-A14F-923C-B0ADC27BCB85}"/>
              </a:ext>
            </a:extLst>
          </p:cNvPr>
          <p:cNvSpPr>
            <a:spLocks noGrp="1"/>
          </p:cNvSpPr>
          <p:nvPr>
            <p:ph type="title"/>
          </p:nvPr>
        </p:nvSpPr>
        <p:spPr/>
        <p:txBody>
          <a:bodyPr/>
          <a:lstStyle/>
          <a:p>
            <a:r>
              <a:rPr lang="en-US" dirty="0"/>
              <a:t>About these lectures</a:t>
            </a:r>
          </a:p>
        </p:txBody>
      </p:sp>
      <p:sp>
        <p:nvSpPr>
          <p:cNvPr id="3" name="Text Placeholder 2">
            <a:extLst>
              <a:ext uri="{FF2B5EF4-FFF2-40B4-BE49-F238E27FC236}">
                <a16:creationId xmlns:a16="http://schemas.microsoft.com/office/drawing/2014/main" id="{4F0A13D3-F392-5A46-B288-34237C07B3ED}"/>
              </a:ext>
            </a:extLst>
          </p:cNvPr>
          <p:cNvSpPr>
            <a:spLocks noGrp="1"/>
          </p:cNvSpPr>
          <p:nvPr>
            <p:ph type="body" idx="1"/>
          </p:nvPr>
        </p:nvSpPr>
        <p:spPr/>
        <p:txBody>
          <a:bodyPr/>
          <a:lstStyle/>
          <a:p>
            <a:r>
              <a:rPr lang="en-US" dirty="0"/>
              <a:t>What to expect</a:t>
            </a:r>
          </a:p>
        </p:txBody>
      </p:sp>
    </p:spTree>
    <p:extLst>
      <p:ext uri="{BB962C8B-B14F-4D97-AF65-F5344CB8AC3E}">
        <p14:creationId xmlns:p14="http://schemas.microsoft.com/office/powerpoint/2010/main" val="248109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310EDA-1746-6B4C-82C4-45030F949949}"/>
              </a:ext>
            </a:extLst>
          </p:cNvPr>
          <p:cNvPicPr>
            <a:picLocks noGrp="1" noChangeAspect="1"/>
          </p:cNvPicPr>
          <p:nvPr>
            <p:ph idx="1"/>
          </p:nvPr>
        </p:nvPicPr>
        <p:blipFill>
          <a:blip r:embed="rId3"/>
          <a:stretch>
            <a:fillRect/>
          </a:stretch>
        </p:blipFill>
        <p:spPr>
          <a:xfrm>
            <a:off x="520028" y="129651"/>
            <a:ext cx="11151943" cy="6659074"/>
          </a:xfrm>
        </p:spPr>
      </p:pic>
    </p:spTree>
    <p:extLst>
      <p:ext uri="{BB962C8B-B14F-4D97-AF65-F5344CB8AC3E}">
        <p14:creationId xmlns:p14="http://schemas.microsoft.com/office/powerpoint/2010/main" val="2839448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0B469-B70E-2444-A6CB-548743456638}"/>
              </a:ext>
            </a:extLst>
          </p:cNvPr>
          <p:cNvPicPr>
            <a:picLocks noChangeAspect="1"/>
          </p:cNvPicPr>
          <p:nvPr/>
        </p:nvPicPr>
        <p:blipFill>
          <a:blip r:embed="rId2"/>
          <a:stretch>
            <a:fillRect/>
          </a:stretch>
        </p:blipFill>
        <p:spPr>
          <a:xfrm>
            <a:off x="1066801" y="498316"/>
            <a:ext cx="10286960" cy="5994559"/>
          </a:xfrm>
          <a:prstGeom prst="rect">
            <a:avLst/>
          </a:prstGeom>
        </p:spPr>
      </p:pic>
    </p:spTree>
    <p:extLst>
      <p:ext uri="{BB962C8B-B14F-4D97-AF65-F5344CB8AC3E}">
        <p14:creationId xmlns:p14="http://schemas.microsoft.com/office/powerpoint/2010/main" val="932906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C59E-9ECE-A147-A211-4C78B2F0087F}"/>
              </a:ext>
            </a:extLst>
          </p:cNvPr>
          <p:cNvSpPr>
            <a:spLocks noGrp="1"/>
          </p:cNvSpPr>
          <p:nvPr>
            <p:ph type="title"/>
          </p:nvPr>
        </p:nvSpPr>
        <p:spPr/>
        <p:txBody>
          <a:bodyPr/>
          <a:lstStyle/>
          <a:p>
            <a:r>
              <a:rPr lang="en-US" dirty="0"/>
              <a:t>Example: inner product with std basis</a:t>
            </a:r>
          </a:p>
        </p:txBody>
      </p:sp>
      <p:pic>
        <p:nvPicPr>
          <p:cNvPr id="6" name="Picture 5">
            <a:extLst>
              <a:ext uri="{FF2B5EF4-FFF2-40B4-BE49-F238E27FC236}">
                <a16:creationId xmlns:a16="http://schemas.microsoft.com/office/drawing/2014/main" id="{5B8E9771-25DF-0246-B98A-44A3E767D93E}"/>
              </a:ext>
            </a:extLst>
          </p:cNvPr>
          <p:cNvPicPr>
            <a:picLocks noChangeAspect="1"/>
          </p:cNvPicPr>
          <p:nvPr/>
        </p:nvPicPr>
        <p:blipFill>
          <a:blip r:embed="rId3"/>
          <a:stretch>
            <a:fillRect/>
          </a:stretch>
        </p:blipFill>
        <p:spPr>
          <a:xfrm>
            <a:off x="3022600" y="2552700"/>
            <a:ext cx="6146800" cy="1752600"/>
          </a:xfrm>
          <a:prstGeom prst="rect">
            <a:avLst/>
          </a:prstGeom>
        </p:spPr>
      </p:pic>
    </p:spTree>
    <p:extLst>
      <p:ext uri="{BB962C8B-B14F-4D97-AF65-F5344CB8AC3E}">
        <p14:creationId xmlns:p14="http://schemas.microsoft.com/office/powerpoint/2010/main" val="3491838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F5EE-8756-FD49-ACA1-A63E91F94D0A}"/>
              </a:ext>
            </a:extLst>
          </p:cNvPr>
          <p:cNvSpPr>
            <a:spLocks noGrp="1"/>
          </p:cNvSpPr>
          <p:nvPr>
            <p:ph type="title"/>
          </p:nvPr>
        </p:nvSpPr>
        <p:spPr/>
        <p:txBody>
          <a:bodyPr/>
          <a:lstStyle/>
          <a:p>
            <a:r>
              <a:rPr lang="en-US" dirty="0"/>
              <a:t>Example: Norm of vector</a:t>
            </a:r>
          </a:p>
        </p:txBody>
      </p:sp>
      <p:pic>
        <p:nvPicPr>
          <p:cNvPr id="4" name="Picture 3">
            <a:extLst>
              <a:ext uri="{FF2B5EF4-FFF2-40B4-BE49-F238E27FC236}">
                <a16:creationId xmlns:a16="http://schemas.microsoft.com/office/drawing/2014/main" id="{1E571AD4-01B3-7545-BCAF-9B3C027787FE}"/>
              </a:ext>
            </a:extLst>
          </p:cNvPr>
          <p:cNvPicPr>
            <a:picLocks noChangeAspect="1"/>
          </p:cNvPicPr>
          <p:nvPr/>
        </p:nvPicPr>
        <p:blipFill>
          <a:blip r:embed="rId3"/>
          <a:stretch>
            <a:fillRect/>
          </a:stretch>
        </p:blipFill>
        <p:spPr>
          <a:xfrm>
            <a:off x="3251200" y="1420094"/>
            <a:ext cx="5689600" cy="1219200"/>
          </a:xfrm>
          <a:prstGeom prst="rect">
            <a:avLst/>
          </a:prstGeom>
        </p:spPr>
      </p:pic>
      <p:pic>
        <p:nvPicPr>
          <p:cNvPr id="6" name="Picture 5">
            <a:extLst>
              <a:ext uri="{FF2B5EF4-FFF2-40B4-BE49-F238E27FC236}">
                <a16:creationId xmlns:a16="http://schemas.microsoft.com/office/drawing/2014/main" id="{170AD73F-CB2D-7C4F-B2F8-47017EBA5D37}"/>
              </a:ext>
            </a:extLst>
          </p:cNvPr>
          <p:cNvPicPr>
            <a:picLocks noChangeAspect="1"/>
          </p:cNvPicPr>
          <p:nvPr/>
        </p:nvPicPr>
        <p:blipFill>
          <a:blip r:embed="rId4"/>
          <a:stretch>
            <a:fillRect/>
          </a:stretch>
        </p:blipFill>
        <p:spPr>
          <a:xfrm>
            <a:off x="2263486" y="2745657"/>
            <a:ext cx="8118681" cy="3982749"/>
          </a:xfrm>
          <a:prstGeom prst="rect">
            <a:avLst/>
          </a:prstGeom>
        </p:spPr>
      </p:pic>
    </p:spTree>
    <p:extLst>
      <p:ext uri="{BB962C8B-B14F-4D97-AF65-F5344CB8AC3E}">
        <p14:creationId xmlns:p14="http://schemas.microsoft.com/office/powerpoint/2010/main" val="244406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EF5E-58EF-D94B-8EC1-7DCEC14D9860}"/>
              </a:ext>
            </a:extLst>
          </p:cNvPr>
          <p:cNvSpPr>
            <a:spLocks noGrp="1"/>
          </p:cNvSpPr>
          <p:nvPr>
            <p:ph type="title"/>
          </p:nvPr>
        </p:nvSpPr>
        <p:spPr/>
        <p:txBody>
          <a:bodyPr/>
          <a:lstStyle/>
          <a:p>
            <a:r>
              <a:rPr lang="en-US" dirty="0"/>
              <a:t>Example: scalar multiplication and addition</a:t>
            </a:r>
          </a:p>
        </p:txBody>
      </p:sp>
      <p:pic>
        <p:nvPicPr>
          <p:cNvPr id="4" name="Content Placeholder 3">
            <a:extLst>
              <a:ext uri="{FF2B5EF4-FFF2-40B4-BE49-F238E27FC236}">
                <a16:creationId xmlns:a16="http://schemas.microsoft.com/office/drawing/2014/main" id="{7034930C-6560-E640-AFFA-4BC38BA29273}"/>
              </a:ext>
            </a:extLst>
          </p:cNvPr>
          <p:cNvPicPr>
            <a:picLocks noGrp="1" noChangeAspect="1"/>
          </p:cNvPicPr>
          <p:nvPr>
            <p:ph idx="1"/>
          </p:nvPr>
        </p:nvPicPr>
        <p:blipFill>
          <a:blip r:embed="rId3"/>
          <a:stretch>
            <a:fillRect/>
          </a:stretch>
        </p:blipFill>
        <p:spPr>
          <a:xfrm>
            <a:off x="4267200" y="1690688"/>
            <a:ext cx="3657600" cy="889000"/>
          </a:xfrm>
          <a:prstGeom prst="rect">
            <a:avLst/>
          </a:prstGeom>
        </p:spPr>
      </p:pic>
      <p:pic>
        <p:nvPicPr>
          <p:cNvPr id="5" name="Picture 4">
            <a:extLst>
              <a:ext uri="{FF2B5EF4-FFF2-40B4-BE49-F238E27FC236}">
                <a16:creationId xmlns:a16="http://schemas.microsoft.com/office/drawing/2014/main" id="{A86C4AC4-A963-5B4E-A095-DEF1832E32E0}"/>
              </a:ext>
            </a:extLst>
          </p:cNvPr>
          <p:cNvPicPr>
            <a:picLocks noChangeAspect="1"/>
          </p:cNvPicPr>
          <p:nvPr/>
        </p:nvPicPr>
        <p:blipFill>
          <a:blip r:embed="rId4"/>
          <a:stretch>
            <a:fillRect/>
          </a:stretch>
        </p:blipFill>
        <p:spPr>
          <a:xfrm>
            <a:off x="958850" y="3429000"/>
            <a:ext cx="4014932" cy="2890126"/>
          </a:xfrm>
          <a:prstGeom prst="rect">
            <a:avLst/>
          </a:prstGeom>
        </p:spPr>
      </p:pic>
      <p:pic>
        <p:nvPicPr>
          <p:cNvPr id="6" name="Picture 5">
            <a:extLst>
              <a:ext uri="{FF2B5EF4-FFF2-40B4-BE49-F238E27FC236}">
                <a16:creationId xmlns:a16="http://schemas.microsoft.com/office/drawing/2014/main" id="{8E5AD23A-E79E-C54B-96E0-6FE8A0F41EDD}"/>
              </a:ext>
            </a:extLst>
          </p:cNvPr>
          <p:cNvPicPr>
            <a:picLocks noChangeAspect="1"/>
          </p:cNvPicPr>
          <p:nvPr/>
        </p:nvPicPr>
        <p:blipFill>
          <a:blip r:embed="rId5"/>
          <a:stretch>
            <a:fillRect/>
          </a:stretch>
        </p:blipFill>
        <p:spPr>
          <a:xfrm>
            <a:off x="6900141" y="3326968"/>
            <a:ext cx="3213100" cy="889000"/>
          </a:xfrm>
          <a:prstGeom prst="rect">
            <a:avLst/>
          </a:prstGeom>
        </p:spPr>
      </p:pic>
      <p:pic>
        <p:nvPicPr>
          <p:cNvPr id="7" name="Picture 6">
            <a:extLst>
              <a:ext uri="{FF2B5EF4-FFF2-40B4-BE49-F238E27FC236}">
                <a16:creationId xmlns:a16="http://schemas.microsoft.com/office/drawing/2014/main" id="{7CC765D7-2DA3-2F4C-8DAB-A5EF4EA3CF09}"/>
              </a:ext>
            </a:extLst>
          </p:cNvPr>
          <p:cNvPicPr>
            <a:picLocks noChangeAspect="1"/>
          </p:cNvPicPr>
          <p:nvPr/>
        </p:nvPicPr>
        <p:blipFill>
          <a:blip r:embed="rId6"/>
          <a:stretch>
            <a:fillRect/>
          </a:stretch>
        </p:blipFill>
        <p:spPr>
          <a:xfrm>
            <a:off x="7312891" y="4429563"/>
            <a:ext cx="2387600" cy="889000"/>
          </a:xfrm>
          <a:prstGeom prst="rect">
            <a:avLst/>
          </a:prstGeom>
        </p:spPr>
      </p:pic>
    </p:spTree>
    <p:extLst>
      <p:ext uri="{BB962C8B-B14F-4D97-AF65-F5344CB8AC3E}">
        <p14:creationId xmlns:p14="http://schemas.microsoft.com/office/powerpoint/2010/main" val="95967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25D3-3168-AB4A-9E9D-D790D2CFD8DE}"/>
              </a:ext>
            </a:extLst>
          </p:cNvPr>
          <p:cNvSpPr>
            <a:spLocks noGrp="1"/>
          </p:cNvSpPr>
          <p:nvPr>
            <p:ph type="title"/>
          </p:nvPr>
        </p:nvSpPr>
        <p:spPr/>
        <p:txBody>
          <a:bodyPr>
            <a:normAutofit/>
          </a:bodyPr>
          <a:lstStyle/>
          <a:p>
            <a:r>
              <a:rPr lang="en-US" dirty="0"/>
              <a:t>Linear transformation</a:t>
            </a:r>
          </a:p>
        </p:txBody>
      </p:sp>
      <p:pic>
        <p:nvPicPr>
          <p:cNvPr id="4" name="Picture 3" descr="A math problem with black text&#10;&#10;Description automatically generated with medium confidence">
            <a:extLst>
              <a:ext uri="{FF2B5EF4-FFF2-40B4-BE49-F238E27FC236}">
                <a16:creationId xmlns:a16="http://schemas.microsoft.com/office/drawing/2014/main" id="{F2391A94-668C-BB34-54CC-A97D7920FA63}"/>
              </a:ext>
            </a:extLst>
          </p:cNvPr>
          <p:cNvPicPr>
            <a:picLocks noChangeAspect="1"/>
          </p:cNvPicPr>
          <p:nvPr/>
        </p:nvPicPr>
        <p:blipFill>
          <a:blip r:embed="rId2"/>
          <a:stretch>
            <a:fillRect/>
          </a:stretch>
        </p:blipFill>
        <p:spPr>
          <a:xfrm>
            <a:off x="428282" y="1690688"/>
            <a:ext cx="11335435" cy="4158861"/>
          </a:xfrm>
          <a:prstGeom prst="rect">
            <a:avLst/>
          </a:prstGeom>
        </p:spPr>
      </p:pic>
    </p:spTree>
    <p:extLst>
      <p:ext uri="{BB962C8B-B14F-4D97-AF65-F5344CB8AC3E}">
        <p14:creationId xmlns:p14="http://schemas.microsoft.com/office/powerpoint/2010/main" val="3029270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49EED3-81D3-C843-A3A3-D13A3AA3DF65}"/>
              </a:ext>
            </a:extLst>
          </p:cNvPr>
          <p:cNvPicPr>
            <a:picLocks noChangeAspect="1"/>
          </p:cNvPicPr>
          <p:nvPr/>
        </p:nvPicPr>
        <p:blipFill>
          <a:blip r:embed="rId3"/>
          <a:stretch>
            <a:fillRect/>
          </a:stretch>
        </p:blipFill>
        <p:spPr>
          <a:xfrm>
            <a:off x="6096000" y="965344"/>
            <a:ext cx="4351338" cy="4351338"/>
          </a:xfrm>
          <a:prstGeom prst="rect">
            <a:avLst/>
          </a:prstGeom>
        </p:spPr>
      </p:pic>
      <p:sp>
        <p:nvSpPr>
          <p:cNvPr id="2" name="Title 1">
            <a:extLst>
              <a:ext uri="{FF2B5EF4-FFF2-40B4-BE49-F238E27FC236}">
                <a16:creationId xmlns:a16="http://schemas.microsoft.com/office/drawing/2014/main" id="{B6DFE264-32D6-5147-A4E1-3A6547ECEA90}"/>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A95791F-93E0-1A4B-86F2-E6929CC69B9D}"/>
              </a:ext>
            </a:extLst>
          </p:cNvPr>
          <p:cNvSpPr>
            <a:spLocks noGrp="1"/>
          </p:cNvSpPr>
          <p:nvPr>
            <p:ph idx="1"/>
          </p:nvPr>
        </p:nvSpPr>
        <p:spPr/>
        <p:txBody>
          <a:bodyPr/>
          <a:lstStyle/>
          <a:p>
            <a:r>
              <a:rPr lang="en-US" dirty="0"/>
              <a:t>Rotations</a:t>
            </a:r>
          </a:p>
          <a:p>
            <a:r>
              <a:rPr lang="en-US" dirty="0"/>
              <a:t>Reflections</a:t>
            </a:r>
          </a:p>
          <a:p>
            <a:r>
              <a:rPr lang="en-US" dirty="0"/>
              <a:t>Scaling along some axis</a:t>
            </a:r>
          </a:p>
          <a:p>
            <a:r>
              <a:rPr lang="en-US" dirty="0"/>
              <a:t>Any combination of linear</a:t>
            </a:r>
            <a:br>
              <a:rPr lang="en-US" dirty="0"/>
            </a:br>
            <a:r>
              <a:rPr lang="en-US" dirty="0"/>
              <a:t>operations!</a:t>
            </a:r>
          </a:p>
          <a:p>
            <a:endParaRPr lang="en-US" dirty="0"/>
          </a:p>
        </p:txBody>
      </p:sp>
      <p:pic>
        <p:nvPicPr>
          <p:cNvPr id="5" name="Picture 4">
            <a:extLst>
              <a:ext uri="{FF2B5EF4-FFF2-40B4-BE49-F238E27FC236}">
                <a16:creationId xmlns:a16="http://schemas.microsoft.com/office/drawing/2014/main" id="{60785AC8-EF40-5F41-9BD1-D4994DE2FDF9}"/>
              </a:ext>
            </a:extLst>
          </p:cNvPr>
          <p:cNvPicPr>
            <a:picLocks noChangeAspect="1"/>
          </p:cNvPicPr>
          <p:nvPr/>
        </p:nvPicPr>
        <p:blipFill>
          <a:blip r:embed="rId4"/>
          <a:stretch>
            <a:fillRect/>
          </a:stretch>
        </p:blipFill>
        <p:spPr>
          <a:xfrm>
            <a:off x="6392141" y="1541318"/>
            <a:ext cx="6057900" cy="2971800"/>
          </a:xfrm>
          <a:prstGeom prst="rect">
            <a:avLst/>
          </a:prstGeom>
        </p:spPr>
      </p:pic>
      <p:pic>
        <p:nvPicPr>
          <p:cNvPr id="8" name="Picture 7">
            <a:extLst>
              <a:ext uri="{FF2B5EF4-FFF2-40B4-BE49-F238E27FC236}">
                <a16:creationId xmlns:a16="http://schemas.microsoft.com/office/drawing/2014/main" id="{E090B64D-8C10-F244-83D2-AA55463B3C3E}"/>
              </a:ext>
            </a:extLst>
          </p:cNvPr>
          <p:cNvPicPr>
            <a:picLocks noChangeAspect="1"/>
          </p:cNvPicPr>
          <p:nvPr/>
        </p:nvPicPr>
        <p:blipFill>
          <a:blip r:embed="rId3"/>
          <a:stretch>
            <a:fillRect/>
          </a:stretch>
        </p:blipFill>
        <p:spPr>
          <a:xfrm rot="2379344">
            <a:off x="6096000" y="965344"/>
            <a:ext cx="4351338" cy="4351338"/>
          </a:xfrm>
          <a:prstGeom prst="rect">
            <a:avLst/>
          </a:prstGeom>
        </p:spPr>
      </p:pic>
      <p:pic>
        <p:nvPicPr>
          <p:cNvPr id="9" name="Picture 8">
            <a:extLst>
              <a:ext uri="{FF2B5EF4-FFF2-40B4-BE49-F238E27FC236}">
                <a16:creationId xmlns:a16="http://schemas.microsoft.com/office/drawing/2014/main" id="{50AC9E22-003B-1A4D-B1E6-88D891F37575}"/>
              </a:ext>
            </a:extLst>
          </p:cNvPr>
          <p:cNvPicPr>
            <a:picLocks noChangeAspect="1"/>
          </p:cNvPicPr>
          <p:nvPr/>
        </p:nvPicPr>
        <p:blipFill>
          <a:blip r:embed="rId3"/>
          <a:stretch>
            <a:fillRect/>
          </a:stretch>
        </p:blipFill>
        <p:spPr>
          <a:xfrm flipV="1">
            <a:off x="6105323" y="965343"/>
            <a:ext cx="4351336" cy="4351337"/>
          </a:xfrm>
          <a:prstGeom prst="rect">
            <a:avLst/>
          </a:prstGeom>
        </p:spPr>
      </p:pic>
      <p:pic>
        <p:nvPicPr>
          <p:cNvPr id="10" name="Picture 9">
            <a:extLst>
              <a:ext uri="{FF2B5EF4-FFF2-40B4-BE49-F238E27FC236}">
                <a16:creationId xmlns:a16="http://schemas.microsoft.com/office/drawing/2014/main" id="{AC6F7FA0-1E82-7C47-AF2A-D6D803342347}"/>
              </a:ext>
            </a:extLst>
          </p:cNvPr>
          <p:cNvPicPr>
            <a:picLocks noChangeAspect="1"/>
          </p:cNvPicPr>
          <p:nvPr/>
        </p:nvPicPr>
        <p:blipFill>
          <a:blip r:embed="rId3"/>
          <a:stretch>
            <a:fillRect/>
          </a:stretch>
        </p:blipFill>
        <p:spPr>
          <a:xfrm>
            <a:off x="6858000" y="77527"/>
            <a:ext cx="2729345" cy="6414569"/>
          </a:xfrm>
          <a:prstGeom prst="rect">
            <a:avLst/>
          </a:prstGeom>
        </p:spPr>
      </p:pic>
    </p:spTree>
    <p:extLst>
      <p:ext uri="{BB962C8B-B14F-4D97-AF65-F5344CB8AC3E}">
        <p14:creationId xmlns:p14="http://schemas.microsoft.com/office/powerpoint/2010/main" val="1313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F466-1C07-CB4B-9A89-2ABD4D3FAC11}"/>
              </a:ext>
            </a:extLst>
          </p:cNvPr>
          <p:cNvSpPr>
            <a:spLocks noGrp="1"/>
          </p:cNvSpPr>
          <p:nvPr>
            <p:ph type="title"/>
          </p:nvPr>
        </p:nvSpPr>
        <p:spPr/>
        <p:txBody>
          <a:bodyPr/>
          <a:lstStyle/>
          <a:p>
            <a:r>
              <a:rPr lang="en-US" dirty="0"/>
              <a:t>Linear transformations and matrices</a:t>
            </a:r>
          </a:p>
        </p:txBody>
      </p:sp>
      <p:sp>
        <p:nvSpPr>
          <p:cNvPr id="3" name="Content Placeholder 2">
            <a:extLst>
              <a:ext uri="{FF2B5EF4-FFF2-40B4-BE49-F238E27FC236}">
                <a16:creationId xmlns:a16="http://schemas.microsoft.com/office/drawing/2014/main" id="{4717034F-1993-B44F-97FB-862DE416D941}"/>
              </a:ext>
            </a:extLst>
          </p:cNvPr>
          <p:cNvSpPr>
            <a:spLocks noGrp="1"/>
          </p:cNvSpPr>
          <p:nvPr>
            <p:ph idx="1"/>
          </p:nvPr>
        </p:nvSpPr>
        <p:spPr>
          <a:xfrm>
            <a:off x="838200" y="1825625"/>
            <a:ext cx="10515600" cy="4351338"/>
          </a:xfrm>
        </p:spPr>
        <p:txBody>
          <a:bodyPr/>
          <a:lstStyle/>
          <a:p>
            <a:r>
              <a:rPr lang="en-US" dirty="0"/>
              <a:t>A linear transformation is </a:t>
            </a:r>
            <a:r>
              <a:rPr lang="en-US" i="1" dirty="0"/>
              <a:t>determined by a matrix and vice versa</a:t>
            </a:r>
            <a:endParaRPr lang="en-US" dirty="0"/>
          </a:p>
        </p:txBody>
      </p:sp>
      <p:pic>
        <p:nvPicPr>
          <p:cNvPr id="4" name="Picture 3">
            <a:extLst>
              <a:ext uri="{FF2B5EF4-FFF2-40B4-BE49-F238E27FC236}">
                <a16:creationId xmlns:a16="http://schemas.microsoft.com/office/drawing/2014/main" id="{D0D30100-C355-B141-A8ED-9F82AB36890B}"/>
              </a:ext>
            </a:extLst>
          </p:cNvPr>
          <p:cNvPicPr>
            <a:picLocks noChangeAspect="1"/>
          </p:cNvPicPr>
          <p:nvPr/>
        </p:nvPicPr>
        <p:blipFill>
          <a:blip r:embed="rId3"/>
          <a:stretch>
            <a:fillRect/>
          </a:stretch>
        </p:blipFill>
        <p:spPr>
          <a:xfrm>
            <a:off x="4902200" y="2568286"/>
            <a:ext cx="2387600" cy="1028700"/>
          </a:xfrm>
          <a:prstGeom prst="rect">
            <a:avLst/>
          </a:prstGeom>
        </p:spPr>
      </p:pic>
      <p:pic>
        <p:nvPicPr>
          <p:cNvPr id="5" name="Picture 4">
            <a:extLst>
              <a:ext uri="{FF2B5EF4-FFF2-40B4-BE49-F238E27FC236}">
                <a16:creationId xmlns:a16="http://schemas.microsoft.com/office/drawing/2014/main" id="{D1FE5298-5E1C-874C-8D08-CDD00EF90741}"/>
              </a:ext>
            </a:extLst>
          </p:cNvPr>
          <p:cNvPicPr>
            <a:picLocks noChangeAspect="1"/>
          </p:cNvPicPr>
          <p:nvPr/>
        </p:nvPicPr>
        <p:blipFill>
          <a:blip r:embed="rId4"/>
          <a:stretch>
            <a:fillRect/>
          </a:stretch>
        </p:blipFill>
        <p:spPr>
          <a:xfrm>
            <a:off x="838200" y="4001294"/>
            <a:ext cx="4038600" cy="1828800"/>
          </a:xfrm>
          <a:prstGeom prst="rect">
            <a:avLst/>
          </a:prstGeom>
        </p:spPr>
      </p:pic>
      <p:pic>
        <p:nvPicPr>
          <p:cNvPr id="6" name="Picture 5">
            <a:extLst>
              <a:ext uri="{FF2B5EF4-FFF2-40B4-BE49-F238E27FC236}">
                <a16:creationId xmlns:a16="http://schemas.microsoft.com/office/drawing/2014/main" id="{81B845BE-76B3-4B48-BDDC-3376BFF2CE23}"/>
              </a:ext>
            </a:extLst>
          </p:cNvPr>
          <p:cNvPicPr>
            <a:picLocks noChangeAspect="1"/>
          </p:cNvPicPr>
          <p:nvPr/>
        </p:nvPicPr>
        <p:blipFill>
          <a:blip r:embed="rId5"/>
          <a:stretch>
            <a:fillRect/>
          </a:stretch>
        </p:blipFill>
        <p:spPr>
          <a:xfrm>
            <a:off x="5952837" y="3972574"/>
            <a:ext cx="5080000" cy="1828800"/>
          </a:xfrm>
          <a:prstGeom prst="rect">
            <a:avLst/>
          </a:prstGeom>
        </p:spPr>
      </p:pic>
      <p:cxnSp>
        <p:nvCxnSpPr>
          <p:cNvPr id="10" name="Straight Connector 9">
            <a:extLst>
              <a:ext uri="{FF2B5EF4-FFF2-40B4-BE49-F238E27FC236}">
                <a16:creationId xmlns:a16="http://schemas.microsoft.com/office/drawing/2014/main" id="{45ADF067-7C6F-C648-B1BA-DD32CA5CBEA8}"/>
              </a:ext>
            </a:extLst>
          </p:cNvPr>
          <p:cNvCxnSpPr/>
          <p:nvPr/>
        </p:nvCxnSpPr>
        <p:spPr>
          <a:xfrm>
            <a:off x="7289800" y="4572000"/>
            <a:ext cx="296256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7167E72-93F0-874E-845C-6624D8BFC86C}"/>
              </a:ext>
            </a:extLst>
          </p:cNvPr>
          <p:cNvCxnSpPr>
            <a:cxnSpLocks/>
          </p:cNvCxnSpPr>
          <p:nvPr/>
        </p:nvCxnSpPr>
        <p:spPr>
          <a:xfrm>
            <a:off x="10725728" y="3972574"/>
            <a:ext cx="0" cy="197102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660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6A68-EC3A-BA4C-AC77-16B34B56185D}"/>
              </a:ext>
            </a:extLst>
          </p:cNvPr>
          <p:cNvSpPr>
            <a:spLocks noGrp="1"/>
          </p:cNvSpPr>
          <p:nvPr>
            <p:ph type="title"/>
          </p:nvPr>
        </p:nvSpPr>
        <p:spPr/>
        <p:txBody>
          <a:bodyPr/>
          <a:lstStyle/>
          <a:p>
            <a:r>
              <a:rPr lang="en-US" dirty="0"/>
              <a:t>End of lecture 1</a:t>
            </a:r>
          </a:p>
        </p:txBody>
      </p:sp>
      <p:sp>
        <p:nvSpPr>
          <p:cNvPr id="3" name="Content Placeholder 2">
            <a:extLst>
              <a:ext uri="{FF2B5EF4-FFF2-40B4-BE49-F238E27FC236}">
                <a16:creationId xmlns:a16="http://schemas.microsoft.com/office/drawing/2014/main" id="{1BAD640E-BEA3-CE4D-81CA-434971AE0D02}"/>
              </a:ext>
            </a:extLst>
          </p:cNvPr>
          <p:cNvSpPr>
            <a:spLocks noGrp="1"/>
          </p:cNvSpPr>
          <p:nvPr>
            <p:ph idx="1"/>
          </p:nvPr>
        </p:nvSpPr>
        <p:spPr/>
        <p:txBody>
          <a:bodyPr/>
          <a:lstStyle/>
          <a:p>
            <a:r>
              <a:rPr lang="en-US" dirty="0"/>
              <a:t>That’s it for today!</a:t>
            </a:r>
          </a:p>
        </p:txBody>
      </p:sp>
    </p:spTree>
    <p:extLst>
      <p:ext uri="{BB962C8B-B14F-4D97-AF65-F5344CB8AC3E}">
        <p14:creationId xmlns:p14="http://schemas.microsoft.com/office/powerpoint/2010/main" val="429319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204E-D999-A849-9DDA-10F226507663}"/>
              </a:ext>
            </a:extLst>
          </p:cNvPr>
          <p:cNvSpPr>
            <a:spLocks noGrp="1"/>
          </p:cNvSpPr>
          <p:nvPr>
            <p:ph type="title"/>
          </p:nvPr>
        </p:nvSpPr>
        <p:spPr/>
        <p:txBody>
          <a:bodyPr/>
          <a:lstStyle/>
          <a:p>
            <a:r>
              <a:rPr lang="en-US" dirty="0"/>
              <a:t>Why learn mathematics?</a:t>
            </a:r>
          </a:p>
        </p:txBody>
      </p:sp>
      <p:sp>
        <p:nvSpPr>
          <p:cNvPr id="3" name="Content Placeholder 2">
            <a:extLst>
              <a:ext uri="{FF2B5EF4-FFF2-40B4-BE49-F238E27FC236}">
                <a16:creationId xmlns:a16="http://schemas.microsoft.com/office/drawing/2014/main" id="{13E48914-CF4F-1040-90AD-2A1125C95974}"/>
              </a:ext>
            </a:extLst>
          </p:cNvPr>
          <p:cNvSpPr>
            <a:spLocks noGrp="1"/>
          </p:cNvSpPr>
          <p:nvPr>
            <p:ph idx="1"/>
          </p:nvPr>
        </p:nvSpPr>
        <p:spPr>
          <a:xfrm>
            <a:off x="838200" y="1825625"/>
            <a:ext cx="5391150" cy="4351338"/>
          </a:xfrm>
        </p:spPr>
        <p:txBody>
          <a:bodyPr/>
          <a:lstStyle/>
          <a:p>
            <a:r>
              <a:rPr lang="en-US" dirty="0"/>
              <a:t>Quantum chemistry requires mathematics</a:t>
            </a:r>
          </a:p>
          <a:p>
            <a:r>
              <a:rPr lang="en-US" dirty="0"/>
              <a:t>From applications of DFT …</a:t>
            </a:r>
          </a:p>
          <a:p>
            <a:r>
              <a:rPr lang="en-US" dirty="0"/>
              <a:t> … to invention of new methods</a:t>
            </a:r>
          </a:p>
          <a:p>
            <a:r>
              <a:rPr lang="en-US" dirty="0"/>
              <a:t>Mathematics is </a:t>
            </a:r>
            <a:r>
              <a:rPr lang="en-US" i="1" dirty="0"/>
              <a:t>fun and useful</a:t>
            </a:r>
          </a:p>
          <a:p>
            <a:endParaRPr lang="en-US" dirty="0"/>
          </a:p>
        </p:txBody>
      </p:sp>
      <p:pic>
        <p:nvPicPr>
          <p:cNvPr id="5" name="Picture 4">
            <a:extLst>
              <a:ext uri="{FF2B5EF4-FFF2-40B4-BE49-F238E27FC236}">
                <a16:creationId xmlns:a16="http://schemas.microsoft.com/office/drawing/2014/main" id="{99A64FA4-16A4-FC48-96F9-57BA872B8E63}"/>
              </a:ext>
            </a:extLst>
          </p:cNvPr>
          <p:cNvPicPr>
            <a:picLocks noChangeAspect="1"/>
          </p:cNvPicPr>
          <p:nvPr/>
        </p:nvPicPr>
        <p:blipFill>
          <a:blip r:embed="rId2"/>
          <a:stretch>
            <a:fillRect/>
          </a:stretch>
        </p:blipFill>
        <p:spPr>
          <a:xfrm>
            <a:off x="7617463" y="0"/>
            <a:ext cx="4574537" cy="6858000"/>
          </a:xfrm>
          <a:prstGeom prst="rect">
            <a:avLst/>
          </a:prstGeom>
        </p:spPr>
      </p:pic>
    </p:spTree>
    <p:extLst>
      <p:ext uri="{BB962C8B-B14F-4D97-AF65-F5344CB8AC3E}">
        <p14:creationId xmlns:p14="http://schemas.microsoft.com/office/powerpoint/2010/main" val="370545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Description automatically generated">
            <a:extLst>
              <a:ext uri="{FF2B5EF4-FFF2-40B4-BE49-F238E27FC236}">
                <a16:creationId xmlns:a16="http://schemas.microsoft.com/office/drawing/2014/main" id="{D8821426-CA2F-1079-1B8C-D1C85F8B73AD}"/>
              </a:ext>
            </a:extLst>
          </p:cNvPr>
          <p:cNvPicPr>
            <a:picLocks noChangeAspect="1"/>
          </p:cNvPicPr>
          <p:nvPr/>
        </p:nvPicPr>
        <p:blipFill rotWithShape="1">
          <a:blip r:embed="rId2"/>
          <a:srcRect t="-1" b="30765"/>
          <a:stretch/>
        </p:blipFill>
        <p:spPr>
          <a:xfrm>
            <a:off x="5927834" y="488101"/>
            <a:ext cx="4480034" cy="4820799"/>
          </a:xfrm>
          <a:prstGeom prst="rect">
            <a:avLst/>
          </a:prstGeom>
        </p:spPr>
      </p:pic>
      <p:sp>
        <p:nvSpPr>
          <p:cNvPr id="5" name="TextBox 4">
            <a:extLst>
              <a:ext uri="{FF2B5EF4-FFF2-40B4-BE49-F238E27FC236}">
                <a16:creationId xmlns:a16="http://schemas.microsoft.com/office/drawing/2014/main" id="{89670434-A3EE-BA0C-E7AC-4AC8DBFDF3B0}"/>
              </a:ext>
            </a:extLst>
          </p:cNvPr>
          <p:cNvSpPr txBox="1"/>
          <p:nvPr/>
        </p:nvSpPr>
        <p:spPr>
          <a:xfrm>
            <a:off x="5858202" y="5487031"/>
            <a:ext cx="4619297" cy="646331"/>
          </a:xfrm>
          <a:prstGeom prst="rect">
            <a:avLst/>
          </a:prstGeom>
          <a:noFill/>
        </p:spPr>
        <p:txBody>
          <a:bodyPr wrap="square" rtlCol="0">
            <a:spAutoFit/>
          </a:bodyPr>
          <a:lstStyle/>
          <a:p>
            <a:pPr algn="ctr"/>
            <a:r>
              <a:rPr lang="en-US" dirty="0"/>
              <a:t>George </a:t>
            </a:r>
            <a:r>
              <a:rPr lang="en-US" dirty="0" err="1"/>
              <a:t>Pólya</a:t>
            </a:r>
            <a:r>
              <a:rPr lang="en-US" dirty="0"/>
              <a:t> (1887–1985)</a:t>
            </a:r>
          </a:p>
          <a:p>
            <a:pPr algn="ctr"/>
            <a:r>
              <a:rPr lang="en-US" dirty="0"/>
              <a:t>Hungarian-American mathematician</a:t>
            </a:r>
          </a:p>
        </p:txBody>
      </p:sp>
      <p:sp>
        <p:nvSpPr>
          <p:cNvPr id="6" name="Rounded Rectangular Callout 5">
            <a:extLst>
              <a:ext uri="{FF2B5EF4-FFF2-40B4-BE49-F238E27FC236}">
                <a16:creationId xmlns:a16="http://schemas.microsoft.com/office/drawing/2014/main" id="{36454249-7F6D-07D4-3C4D-E3F3966FCCA6}"/>
              </a:ext>
            </a:extLst>
          </p:cNvPr>
          <p:cNvSpPr/>
          <p:nvPr/>
        </p:nvSpPr>
        <p:spPr>
          <a:xfrm>
            <a:off x="300038" y="898005"/>
            <a:ext cx="4807989" cy="3702570"/>
          </a:xfrm>
          <a:prstGeom prst="wedgeRoundRectCallout">
            <a:avLst>
              <a:gd name="adj1" fmla="val 74734"/>
              <a:gd name="adj2" fmla="val 1909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Mathematics, you see, is not a spectator sport. To understand mathematics means to be able to do mathematics. </a:t>
            </a:r>
          </a:p>
          <a:p>
            <a:pPr algn="ctr"/>
            <a:endParaRPr lang="en-US" sz="2400" dirty="0"/>
          </a:p>
          <a:p>
            <a:pPr algn="ctr"/>
            <a:r>
              <a:rPr lang="en-US" sz="2400" dirty="0"/>
              <a:t>(From “How To Solve It”)</a:t>
            </a:r>
          </a:p>
        </p:txBody>
      </p:sp>
    </p:spTree>
    <p:extLst>
      <p:ext uri="{BB962C8B-B14F-4D97-AF65-F5344CB8AC3E}">
        <p14:creationId xmlns:p14="http://schemas.microsoft.com/office/powerpoint/2010/main" val="2791326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C943-7D95-EA4F-B7DA-D622908F2479}"/>
              </a:ext>
            </a:extLst>
          </p:cNvPr>
          <p:cNvSpPr>
            <a:spLocks noGrp="1"/>
          </p:cNvSpPr>
          <p:nvPr>
            <p:ph type="title"/>
          </p:nvPr>
        </p:nvSpPr>
        <p:spPr/>
        <p:txBody>
          <a:bodyPr/>
          <a:lstStyle/>
          <a:p>
            <a:r>
              <a:rPr lang="en-US" dirty="0"/>
              <a:t>Idea behind lectures</a:t>
            </a:r>
          </a:p>
        </p:txBody>
      </p:sp>
      <p:sp>
        <p:nvSpPr>
          <p:cNvPr id="3" name="Content Placeholder 2">
            <a:extLst>
              <a:ext uri="{FF2B5EF4-FFF2-40B4-BE49-F238E27FC236}">
                <a16:creationId xmlns:a16="http://schemas.microsoft.com/office/drawing/2014/main" id="{CF79DA8A-A50C-ED47-88CC-AB92094F4ECA}"/>
              </a:ext>
            </a:extLst>
          </p:cNvPr>
          <p:cNvSpPr>
            <a:spLocks noGrp="1"/>
          </p:cNvSpPr>
          <p:nvPr>
            <p:ph idx="1"/>
          </p:nvPr>
        </p:nvSpPr>
        <p:spPr>
          <a:xfrm>
            <a:off x="838200" y="1825625"/>
            <a:ext cx="6334125" cy="4351338"/>
          </a:xfrm>
        </p:spPr>
        <p:txBody>
          <a:bodyPr>
            <a:normAutofit/>
          </a:bodyPr>
          <a:lstStyle/>
          <a:p>
            <a:r>
              <a:rPr lang="en-US" dirty="0"/>
              <a:t>One cannot </a:t>
            </a:r>
            <a:r>
              <a:rPr lang="en-US" i="1" dirty="0"/>
              <a:t>teach</a:t>
            </a:r>
            <a:r>
              <a:rPr lang="en-US" dirty="0"/>
              <a:t> mathematics in 5 hours</a:t>
            </a:r>
          </a:p>
          <a:p>
            <a:pPr lvl="1"/>
            <a:r>
              <a:rPr lang="en-US" dirty="0"/>
              <a:t>Overview</a:t>
            </a:r>
          </a:p>
          <a:p>
            <a:pPr lvl="1"/>
            <a:r>
              <a:rPr lang="en-US" dirty="0"/>
              <a:t>Inspiration</a:t>
            </a:r>
          </a:p>
          <a:p>
            <a:r>
              <a:rPr lang="en-US" dirty="0"/>
              <a:t>One cannot </a:t>
            </a:r>
            <a:r>
              <a:rPr lang="en-US" i="1" dirty="0"/>
              <a:t>learn</a:t>
            </a:r>
            <a:r>
              <a:rPr lang="en-US" dirty="0"/>
              <a:t> mathematics in 5 hours</a:t>
            </a:r>
          </a:p>
          <a:p>
            <a:pPr lvl="1"/>
            <a:r>
              <a:rPr lang="en-US" dirty="0"/>
              <a:t>Needs practice</a:t>
            </a:r>
          </a:p>
          <a:p>
            <a:pPr lvl="1"/>
            <a:r>
              <a:rPr lang="en-US" dirty="0"/>
              <a:t>Get a feeling for concepts</a:t>
            </a:r>
          </a:p>
          <a:p>
            <a:pPr lvl="1"/>
            <a:r>
              <a:rPr lang="en-US" dirty="0"/>
              <a:t>Learn where to look</a:t>
            </a:r>
          </a:p>
          <a:p>
            <a:r>
              <a:rPr lang="en-US" dirty="0"/>
              <a:t>Exercises:</a:t>
            </a:r>
          </a:p>
          <a:p>
            <a:pPr lvl="1"/>
            <a:r>
              <a:rPr lang="en-US" dirty="0"/>
              <a:t>The math exercises are </a:t>
            </a:r>
            <a:r>
              <a:rPr lang="en-US" i="1" dirty="0"/>
              <a:t>today!</a:t>
            </a:r>
          </a:p>
          <a:p>
            <a:pPr lvl="1"/>
            <a:r>
              <a:rPr lang="en-US" dirty="0"/>
              <a:t>Use the lecture notes when needed</a:t>
            </a:r>
          </a:p>
        </p:txBody>
      </p:sp>
    </p:spTree>
    <p:extLst>
      <p:ext uri="{BB962C8B-B14F-4D97-AF65-F5344CB8AC3E}">
        <p14:creationId xmlns:p14="http://schemas.microsoft.com/office/powerpoint/2010/main" val="332076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BB8A-D796-EC4D-BCAB-D3D7F254B07A}"/>
              </a:ext>
            </a:extLst>
          </p:cNvPr>
          <p:cNvSpPr>
            <a:spLocks noGrp="1"/>
          </p:cNvSpPr>
          <p:nvPr>
            <p:ph type="title"/>
          </p:nvPr>
        </p:nvSpPr>
        <p:spPr/>
        <p:txBody>
          <a:bodyPr/>
          <a:lstStyle/>
          <a:p>
            <a:r>
              <a:rPr lang="en-US" dirty="0"/>
              <a:t>What </a:t>
            </a:r>
            <a:r>
              <a:rPr lang="en-US" i="1" dirty="0"/>
              <a:t>is</a:t>
            </a:r>
            <a:r>
              <a:rPr lang="en-US" dirty="0"/>
              <a:t> mathematics?</a:t>
            </a:r>
          </a:p>
        </p:txBody>
      </p:sp>
      <p:sp>
        <p:nvSpPr>
          <p:cNvPr id="3" name="Text Placeholder 2">
            <a:extLst>
              <a:ext uri="{FF2B5EF4-FFF2-40B4-BE49-F238E27FC236}">
                <a16:creationId xmlns:a16="http://schemas.microsoft.com/office/drawing/2014/main" id="{188926F4-F821-1C4C-B901-F1B2FD4A152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564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0027-89AB-9742-8408-CF18EAAF0E9F}"/>
              </a:ext>
            </a:extLst>
          </p:cNvPr>
          <p:cNvSpPr>
            <a:spLocks noGrp="1"/>
          </p:cNvSpPr>
          <p:nvPr>
            <p:ph type="title"/>
          </p:nvPr>
        </p:nvSpPr>
        <p:spPr/>
        <p:txBody>
          <a:bodyPr/>
          <a:lstStyle/>
          <a:p>
            <a:r>
              <a:rPr lang="en-US" dirty="0"/>
              <a:t>Quote from Wikipedia</a:t>
            </a:r>
          </a:p>
        </p:txBody>
      </p:sp>
      <p:sp>
        <p:nvSpPr>
          <p:cNvPr id="3" name="Content Placeholder 2">
            <a:extLst>
              <a:ext uri="{FF2B5EF4-FFF2-40B4-BE49-F238E27FC236}">
                <a16:creationId xmlns:a16="http://schemas.microsoft.com/office/drawing/2014/main" id="{53C5CBDA-3A9B-2645-AB3B-C7F0895A318F}"/>
              </a:ext>
            </a:extLst>
          </p:cNvPr>
          <p:cNvSpPr>
            <a:spLocks noGrp="1"/>
          </p:cNvSpPr>
          <p:nvPr>
            <p:ph idx="1"/>
          </p:nvPr>
        </p:nvSpPr>
        <p:spPr>
          <a:xfrm>
            <a:off x="838200" y="1825625"/>
            <a:ext cx="10515600" cy="3900261"/>
          </a:xfrm>
        </p:spPr>
        <p:txBody>
          <a:bodyPr>
            <a:normAutofit fontScale="70000" lnSpcReduction="20000"/>
          </a:bodyPr>
          <a:lstStyle/>
          <a:p>
            <a:pPr>
              <a:lnSpc>
                <a:spcPct val="140000"/>
              </a:lnSpc>
            </a:pPr>
            <a:r>
              <a:rPr lang="en-US" b="1" dirty="0"/>
              <a:t>Mathematics</a:t>
            </a:r>
            <a:r>
              <a:rPr lang="en-US" dirty="0"/>
              <a:t> (from Ancient Greek </a:t>
            </a:r>
            <a:r>
              <a:rPr lang="en-US" dirty="0" err="1"/>
              <a:t>μ</a:t>
            </a:r>
            <a:r>
              <a:rPr lang="en-US" dirty="0"/>
              <a:t>α</a:t>
            </a:r>
            <a:r>
              <a:rPr lang="en-US" dirty="0" err="1"/>
              <a:t>θημ</a:t>
            </a:r>
            <a:r>
              <a:rPr lang="en-US" dirty="0"/>
              <a:t>α; </a:t>
            </a:r>
            <a:r>
              <a:rPr lang="en-US" dirty="0" err="1"/>
              <a:t>máthēma</a:t>
            </a:r>
            <a:r>
              <a:rPr lang="en-US" dirty="0"/>
              <a:t>: ‘knowledge, study, learning’) is an area of knowledge that includes such topics as numbers (</a:t>
            </a:r>
            <a:r>
              <a:rPr lang="en-US" b="1" dirty="0"/>
              <a:t>arithmetic and number theory</a:t>
            </a:r>
            <a:r>
              <a:rPr lang="en-US" dirty="0"/>
              <a:t>), formulas and related structures (</a:t>
            </a:r>
            <a:r>
              <a:rPr lang="en-US" b="1" dirty="0"/>
              <a:t>algebra</a:t>
            </a:r>
            <a:r>
              <a:rPr lang="en-US" dirty="0"/>
              <a:t>), shapes and the spaces in which they are contained (</a:t>
            </a:r>
            <a:r>
              <a:rPr lang="en-US" b="1" dirty="0"/>
              <a:t>geometry</a:t>
            </a:r>
            <a:r>
              <a:rPr lang="en-US" dirty="0"/>
              <a:t>), and quantities and their changes (</a:t>
            </a:r>
            <a:r>
              <a:rPr lang="en-US" b="1" dirty="0"/>
              <a:t>calculus and analysis</a:t>
            </a:r>
            <a:r>
              <a:rPr lang="en-US" dirty="0"/>
              <a:t>). Most mathematical activity involves the use of </a:t>
            </a:r>
            <a:r>
              <a:rPr lang="en-US" b="1" dirty="0"/>
              <a:t>pure reason to discover or prove </a:t>
            </a:r>
            <a:r>
              <a:rPr lang="en-US" dirty="0"/>
              <a:t>the properties of abstract objects, which consist of either abstractions from nature or—in modern mathematics—entities that are stipulated with certain properties, called </a:t>
            </a:r>
            <a:r>
              <a:rPr lang="en-US" b="1" dirty="0"/>
              <a:t>axioms</a:t>
            </a:r>
            <a:r>
              <a:rPr lang="en-US" dirty="0"/>
              <a:t>. A mathematical </a:t>
            </a:r>
            <a:r>
              <a:rPr lang="en-US" b="1" dirty="0"/>
              <a:t>proof</a:t>
            </a:r>
            <a:r>
              <a:rPr lang="en-US" dirty="0"/>
              <a:t> consists of a succession of applications of some deductive rules to already known results, including previously proved theorems, axioms and (in case of abstraction from nature) some basic properties that are considered as true starting points of the theory under consideration. </a:t>
            </a:r>
          </a:p>
          <a:p>
            <a:pPr>
              <a:lnSpc>
                <a:spcPct val="140000"/>
              </a:lnSpc>
            </a:pPr>
            <a:endParaRPr lang="en-US" dirty="0"/>
          </a:p>
        </p:txBody>
      </p:sp>
      <p:sp>
        <p:nvSpPr>
          <p:cNvPr id="4" name="TextBox 3">
            <a:extLst>
              <a:ext uri="{FF2B5EF4-FFF2-40B4-BE49-F238E27FC236}">
                <a16:creationId xmlns:a16="http://schemas.microsoft.com/office/drawing/2014/main" id="{A349056F-A452-A245-85E1-EA3C75B4A27C}"/>
              </a:ext>
            </a:extLst>
          </p:cNvPr>
          <p:cNvSpPr txBox="1"/>
          <p:nvPr/>
        </p:nvSpPr>
        <p:spPr>
          <a:xfrm>
            <a:off x="5987143" y="5725886"/>
            <a:ext cx="544285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https://</a:t>
            </a:r>
            <a:r>
              <a:rPr lang="en-US" i="1" dirty="0" err="1">
                <a:latin typeface="Times New Roman" panose="02020603050405020304" pitchFamily="18" charset="0"/>
                <a:cs typeface="Times New Roman" panose="02020603050405020304" pitchFamily="18" charset="0"/>
              </a:rPr>
              <a:t>en.wikipedia.org</a:t>
            </a:r>
            <a:r>
              <a:rPr lang="en-US" i="1" dirty="0">
                <a:latin typeface="Times New Roman" panose="02020603050405020304" pitchFamily="18" charset="0"/>
                <a:cs typeface="Times New Roman" panose="02020603050405020304" pitchFamily="18" charset="0"/>
              </a:rPr>
              <a:t>/w/</a:t>
            </a:r>
            <a:r>
              <a:rPr lang="en-US" i="1" dirty="0" err="1">
                <a:latin typeface="Times New Roman" panose="02020603050405020304" pitchFamily="18" charset="0"/>
                <a:cs typeface="Times New Roman" panose="02020603050405020304" pitchFamily="18" charset="0"/>
              </a:rPr>
              <a:t>index.php?title</a:t>
            </a:r>
            <a:r>
              <a:rPr lang="en-US" i="1" dirty="0">
                <a:latin typeface="Times New Roman" panose="02020603050405020304" pitchFamily="18" charset="0"/>
                <a:cs typeface="Times New Roman" panose="02020603050405020304" pitchFamily="18" charset="0"/>
              </a:rPr>
              <a:t>=Mathematics</a:t>
            </a:r>
          </a:p>
        </p:txBody>
      </p:sp>
    </p:spTree>
    <p:extLst>
      <p:ext uri="{BB962C8B-B14F-4D97-AF65-F5344CB8AC3E}">
        <p14:creationId xmlns:p14="http://schemas.microsoft.com/office/powerpoint/2010/main" val="243167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F02F-1125-2547-8300-6E0AE431774A}"/>
              </a:ext>
            </a:extLst>
          </p:cNvPr>
          <p:cNvSpPr>
            <a:spLocks noGrp="1"/>
          </p:cNvSpPr>
          <p:nvPr>
            <p:ph type="title"/>
          </p:nvPr>
        </p:nvSpPr>
        <p:spPr/>
        <p:txBody>
          <a:bodyPr/>
          <a:lstStyle/>
          <a:p>
            <a:r>
              <a:rPr lang="en-US" dirty="0"/>
              <a:t>The language of science</a:t>
            </a:r>
          </a:p>
        </p:txBody>
      </p:sp>
      <p:sp>
        <p:nvSpPr>
          <p:cNvPr id="3" name="Content Placeholder 2">
            <a:extLst>
              <a:ext uri="{FF2B5EF4-FFF2-40B4-BE49-F238E27FC236}">
                <a16:creationId xmlns:a16="http://schemas.microsoft.com/office/drawing/2014/main" id="{3DE83337-7623-3F44-A268-49380339CAE0}"/>
              </a:ext>
            </a:extLst>
          </p:cNvPr>
          <p:cNvSpPr>
            <a:spLocks noGrp="1"/>
          </p:cNvSpPr>
          <p:nvPr>
            <p:ph idx="1"/>
          </p:nvPr>
        </p:nvSpPr>
        <p:spPr/>
        <p:txBody>
          <a:bodyPr/>
          <a:lstStyle/>
          <a:p>
            <a:r>
              <a:rPr lang="en-US" dirty="0"/>
              <a:t>Models to describe physical phenomena</a:t>
            </a:r>
          </a:p>
          <a:p>
            <a:r>
              <a:rPr lang="en-US" dirty="0"/>
              <a:t>Mathematics is the language of these models</a:t>
            </a:r>
          </a:p>
          <a:p>
            <a:r>
              <a:rPr lang="en-US" dirty="0"/>
              <a:t>Example: The postulates of quantum mechanics</a:t>
            </a:r>
          </a:p>
          <a:p>
            <a:r>
              <a:rPr lang="en-US" dirty="0"/>
              <a:t>Isn’t it strange, that mathematics can accurately describe nature?</a:t>
            </a:r>
          </a:p>
        </p:txBody>
      </p:sp>
    </p:spTree>
    <p:extLst>
      <p:ext uri="{BB962C8B-B14F-4D97-AF65-F5344CB8AC3E}">
        <p14:creationId xmlns:p14="http://schemas.microsoft.com/office/powerpoint/2010/main" val="26638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27609</TotalTime>
  <Words>1755</Words>
  <Application>Microsoft Macintosh PowerPoint</Application>
  <PresentationFormat>Widescreen</PresentationFormat>
  <Paragraphs>191</Paragraphs>
  <Slides>38</Slides>
  <Notes>18</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Avenir Book</vt:lpstr>
      <vt:lpstr>Avenir Light</vt:lpstr>
      <vt:lpstr>Calibri</vt:lpstr>
      <vt:lpstr>Times New Roman</vt:lpstr>
      <vt:lpstr>Office Theme</vt:lpstr>
      <vt:lpstr>PowerPoint Presentation</vt:lpstr>
      <vt:lpstr>Where to find the material</vt:lpstr>
      <vt:lpstr>About these lectures</vt:lpstr>
      <vt:lpstr>Why learn mathematics?</vt:lpstr>
      <vt:lpstr>PowerPoint Presentation</vt:lpstr>
      <vt:lpstr>Idea behind lectures</vt:lpstr>
      <vt:lpstr>What is mathematics?</vt:lpstr>
      <vt:lpstr>Quote from Wikipedia</vt:lpstr>
      <vt:lpstr>The language of science</vt:lpstr>
      <vt:lpstr>A mathematical roadmap</vt:lpstr>
      <vt:lpstr>A look at the roadmap</vt:lpstr>
      <vt:lpstr>At the core: Logic and set theory</vt:lpstr>
      <vt:lpstr>Naïve set theory</vt:lpstr>
      <vt:lpstr>Russell’s paradox (1902)</vt:lpstr>
      <vt:lpstr>More set operations</vt:lpstr>
      <vt:lpstr>Functions</vt:lpstr>
      <vt:lpstr>Zermelo-Fraenkel set theory with axiom of choice (ZFC) </vt:lpstr>
      <vt:lpstr>Number systems</vt:lpstr>
      <vt:lpstr>Natural numbers</vt:lpstr>
      <vt:lpstr>Integers</vt:lpstr>
      <vt:lpstr>Rational numbers</vt:lpstr>
      <vt:lpstr>Real numbers</vt:lpstr>
      <vt:lpstr>Complex numbers</vt:lpstr>
      <vt:lpstr>Geometric interpretation</vt:lpstr>
      <vt:lpstr>Fundamental theorem of algebra</vt:lpstr>
      <vt:lpstr>Euclidean space</vt:lpstr>
      <vt:lpstr>Tuples of real or complex numbers</vt:lpstr>
      <vt:lpstr>The Schrödinger equation</vt:lpstr>
      <vt:lpstr>Vectors</vt:lpstr>
      <vt:lpstr>PowerPoint Presentation</vt:lpstr>
      <vt:lpstr>PowerPoint Presentation</vt:lpstr>
      <vt:lpstr>Example: inner product with std basis</vt:lpstr>
      <vt:lpstr>Example: Norm of vector</vt:lpstr>
      <vt:lpstr>Example: scalar multiplication and addition</vt:lpstr>
      <vt:lpstr>Linear transformation</vt:lpstr>
      <vt:lpstr>Examples</vt:lpstr>
      <vt:lpstr>Linear transformations and matrices</vt:lpstr>
      <vt:lpstr>End of lecture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Simen Kvaal</dc:creator>
  <cp:lastModifiedBy>Simen Kvaal</cp:lastModifiedBy>
  <cp:revision>63</cp:revision>
  <dcterms:created xsi:type="dcterms:W3CDTF">2022-09-11T10:09:47Z</dcterms:created>
  <dcterms:modified xsi:type="dcterms:W3CDTF">2024-09-08T15:02:11Z</dcterms:modified>
</cp:coreProperties>
</file>